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47" r:id="rId2"/>
    <p:sldId id="348" r:id="rId3"/>
    <p:sldId id="349" r:id="rId4"/>
    <p:sldId id="361" r:id="rId5"/>
    <p:sldId id="350" r:id="rId6"/>
    <p:sldId id="334" r:id="rId7"/>
    <p:sldId id="327" r:id="rId8"/>
    <p:sldId id="335" r:id="rId9"/>
    <p:sldId id="363" r:id="rId10"/>
    <p:sldId id="362" r:id="rId11"/>
    <p:sldId id="352" r:id="rId12"/>
    <p:sldId id="353" r:id="rId13"/>
    <p:sldId id="354" r:id="rId14"/>
    <p:sldId id="358" r:id="rId15"/>
    <p:sldId id="356" r:id="rId16"/>
    <p:sldId id="355" r:id="rId17"/>
    <p:sldId id="357" r:id="rId18"/>
    <p:sldId id="359" r:id="rId19"/>
  </p:sldIdLst>
  <p:sldSz cx="9144000" cy="6858000" type="screen4x3"/>
  <p:notesSz cx="6858000" cy="9947275"/>
  <p:custDataLst>
    <p:tags r:id="rId22"/>
  </p:custDataLst>
  <p:defaultTextStyle>
    <a:defPPr algn="l" rtl="0" eaLnBrk="1" hangingPunct="1">
      <a:defRPr kumimoji="0" lang="ru-RU" altLang="en-US">
        <a:latin typeface="Arial"/>
        <a:ea typeface="Arial"/>
      </a:defRPr>
    </a:defPPr>
    <a:lvl1pPr marL="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Calibri" pitchFamily="34" charset="0"/>
      </a:defRPr>
    </a:lvl1pPr>
    <a:lvl2pPr marL="4572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Calibri" pitchFamily="34" charset="0"/>
      </a:defRPr>
    </a:lvl2pPr>
    <a:lvl3pPr marL="9144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Calibri" pitchFamily="34" charset="0"/>
      </a:defRPr>
    </a:lvl3pPr>
    <a:lvl4pPr marL="13716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Calibri" pitchFamily="34" charset="0"/>
      </a:defRPr>
    </a:lvl4pPr>
    <a:lvl5pPr marL="18288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Calibri" pitchFamily="34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rtlCol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sz="1200"/>
          </a:p>
        </p:txBody>
      </p:sp>
      <p:sp>
        <p:nvSpPr>
          <p:cNvPr id="22531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rtlCol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9805D4CB-983B-4EC1-9F19-37B83FDD6505}" type="datetime1">
              <a:rPr sz="1200"/>
              <a:t>*</a:t>
            </a:fld>
            <a:endParaRPr sz="1200"/>
          </a:p>
        </p:txBody>
      </p:sp>
      <p:sp>
        <p:nvSpPr>
          <p:cNvPr id="22532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rtlCol="0" anchor="b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sz="1200"/>
          </a:p>
        </p:txBody>
      </p:sp>
      <p:sp>
        <p:nvSpPr>
          <p:cNvPr id="22533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rtlCol="0" anchor="b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1FA50C0E-1463-4910-9478-ED427BD5232D}" type="slidenum">
              <a:rPr sz="1200"/>
              <a:t>‹#›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7028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rtlCol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sz="1200"/>
          </a:p>
        </p:txBody>
      </p:sp>
      <p:sp>
        <p:nvSpPr>
          <p:cNvPr id="21507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rtlCol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957F6D4D-0F0E-4AA7-83E2-5656CA6435AB}" type="datetime1">
              <a:rPr sz="1200"/>
              <a:t>*</a:t>
            </a:fld>
            <a:endParaRPr sz="1200"/>
          </a:p>
        </p:txBody>
      </p:sp>
      <p:sp>
        <p:nvSpPr>
          <p:cNvPr id="21508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21509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rtlCol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1510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rtlCol="0" anchor="b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sz="1200"/>
          </a:p>
        </p:txBody>
      </p:sp>
      <p:sp>
        <p:nvSpPr>
          <p:cNvPr id="21511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rtlCol="0" anchor="b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CD737C18-04A1-47B2-9657-E47FF1172042}" type="slidenum">
              <a:rPr sz="1200"/>
              <a:t>‹#›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272046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ru-RU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34290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ru-RU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ru-RU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ru-RU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028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fld id="{3FEE8219-49C7-4461-AB6A-2D745E4FF97C}" type="datetime1">
              <a:rPr sz="1200">
                <a:solidFill>
                  <a:srgbClr val="898989"/>
                </a:solidFill>
              </a:rPr>
              <a:t>*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102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sz="1200">
              <a:solidFill>
                <a:srgbClr val="898989"/>
              </a:solidFill>
            </a:endParaRPr>
          </a:p>
        </p:txBody>
      </p:sp>
      <p:sp>
        <p:nvSpPr>
          <p:cNvPr id="103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fld id="{240E6299-5A13-4E0C-AEAD-3DC58445C975}" type="slidenum">
              <a:rPr sz="1200">
                <a:solidFill>
                  <a:srgbClr val="898989"/>
                </a:solidFill>
              </a:rPr>
              <a:t>‹#›</a:t>
            </a:fld>
            <a:endParaRPr sz="120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32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2400" b="0" i="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2000" b="0" i="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2000" b="0" i="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osuslugi.ru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osuslugi.ru/315492/2/for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/>
          </a:p>
        </p:txBody>
      </p:sp>
      <p:sp>
        <p:nvSpPr>
          <p:cNvPr id="2051" name="Объект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ru-RU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ru-RU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ru-RU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052" name="Номер слайда 3"/>
          <p:cNvSpPr txBox="1"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/>
            <a:fld id="{86CB4629-018C-4208-8851-3063B231A200}" type="slidenum">
              <a:rPr sz="1200">
                <a:solidFill>
                  <a:srgbClr val="898989"/>
                </a:solidFill>
              </a:rPr>
              <a:t>1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2053" name="Прямоугольник 4"/>
          <p:cNvSpPr/>
          <p:nvPr/>
        </p:nvSpPr>
        <p:spPr>
          <a:xfrm>
            <a:off x="3059112" y="3860800"/>
            <a:ext cx="4681538" cy="3698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/>
            <a:r>
              <a:rPr>
                <a:solidFill>
                  <a:srgbClr val="002060"/>
                </a:solidFill>
                <a:latin typeface="Arial Narrow" pitchFamily="34" charset="0"/>
              </a:rPr>
              <a:t>Инструкция по заполнению заявления </a:t>
            </a:r>
          </a:p>
        </p:txBody>
      </p:sp>
      <p:pic>
        <p:nvPicPr>
          <p:cNvPr id="2054" name="Picture 2" descr="C:\Users\evstigneeva\Desktop\картинки\-letterhead-backgrounds-blue-business-technology-ppt-backgrounds-30.jpeg"/>
          <p:cNvPicPr/>
          <p:nvPr/>
        </p:nvPicPr>
        <p:blipFill>
          <a:blip r:embed="rId2"/>
          <a:stretch>
            <a:fillRect/>
          </a:stretch>
        </p:blipFill>
        <p:spPr>
          <a:xfrm>
            <a:off x="-6350" y="-103188"/>
            <a:ext cx="9156700" cy="6967538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055" name="Picture 2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774" r="37995"/>
          <a:stretch>
            <a:fillRect/>
          </a:stretch>
        </p:blipFill>
        <p:spPr>
          <a:xfrm>
            <a:off x="4700588" y="-66675"/>
            <a:ext cx="2308225" cy="71278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056" name="Picture 2" descr="Лейбл АСИОУ"/>
          <p:cNvPicPr/>
          <p:nvPr/>
        </p:nvPicPr>
        <p:blipFill>
          <a:blip r:embed="rId4"/>
          <a:stretch>
            <a:fillRect/>
          </a:stretch>
        </p:blipFill>
        <p:spPr>
          <a:xfrm>
            <a:off x="2843212" y="30162"/>
            <a:ext cx="720725" cy="5238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057" name="Picture 2"/>
          <p:cNvPicPr/>
          <p:nvPr/>
        </p:nvPicPr>
        <p:blipFill>
          <a:blip r:embed="rId5"/>
          <a:stretch>
            <a:fillRect/>
          </a:stretch>
        </p:blipFill>
        <p:spPr>
          <a:xfrm>
            <a:off x="3635375" y="100012"/>
            <a:ext cx="1441450" cy="3778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058" name="Picture 2"/>
          <p:cNvPicPr/>
          <p:nvPr/>
        </p:nvPicPr>
        <p:blipFill>
          <a:blip r:embed="rId6"/>
          <a:srcRect r="8"/>
          <a:stretch>
            <a:fillRect/>
          </a:stretch>
        </p:blipFill>
        <p:spPr>
          <a:xfrm>
            <a:off x="1331912" y="1397000"/>
            <a:ext cx="6837362" cy="25590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059" name="Скругленный прямоугольник 11"/>
          <p:cNvSpPr/>
          <p:nvPr/>
        </p:nvSpPr>
        <p:spPr>
          <a:xfrm>
            <a:off x="2267743" y="3956745"/>
            <a:ext cx="5901471" cy="1348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r>
              <a:rPr sz="1600">
                <a:solidFill>
                  <a:srgbClr val="002060"/>
                </a:solidFill>
                <a:latin typeface="Arial Narrow" pitchFamily="34" charset="0"/>
              </a:rPr>
              <a:t>Инструкция по заполнению заявления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 sz="240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11267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1268" name="Номер слайда 2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3EA3A32B-A1CC-4619-8C2D-BA8FB82326C0}" type="slidenum">
              <a:rPr sz="1200">
                <a:solidFill>
                  <a:srgbClr val="898989"/>
                </a:solidFill>
              </a:rPr>
              <a:t>10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11269" name="Прямоугольник 3"/>
          <p:cNvSpPr/>
          <p:nvPr/>
        </p:nvSpPr>
        <p:spPr>
          <a:xfrm>
            <a:off x="683568" y="908720"/>
            <a:ext cx="7920880" cy="36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r>
              <a:rPr sz="3200" b="1">
                <a:solidFill>
                  <a:srgbClr val="C00000"/>
                </a:solidFill>
                <a:latin typeface="Arial Narrow" pitchFamily="34" charset="0"/>
              </a:rPr>
              <a:t>Внимание! </a:t>
            </a:r>
          </a:p>
          <a:p>
            <a:pPr marL="0" marR="0" lvl="0" indent="0" algn="just"/>
            <a:r>
              <a:rPr sz="3200" b="1">
                <a:solidFill>
                  <a:srgbClr val="002060"/>
                </a:solidFill>
                <a:latin typeface="Arial Narrow" pitchFamily="34" charset="0"/>
              </a:rPr>
              <a:t>Если заявление подаёт выпускник, то сведения заполняет от своего лица и на себя.</a:t>
            </a:r>
          </a:p>
          <a:p>
            <a:pPr marL="0" marR="0" lvl="0" indent="0" algn="just"/>
            <a:endParaRPr sz="3200" b="1">
              <a:solidFill>
                <a:srgbClr val="002060"/>
              </a:solidFill>
              <a:latin typeface="Arial Narrow" pitchFamily="34" charset="0"/>
            </a:endParaRPr>
          </a:p>
          <a:p>
            <a:pPr marL="0" marR="0" lvl="0" indent="0" algn="just"/>
            <a:r>
              <a:rPr sz="3200" b="1">
                <a:solidFill>
                  <a:srgbClr val="002060"/>
                </a:solidFill>
                <a:latin typeface="Arial Narrow" pitchFamily="34" charset="0"/>
              </a:rPr>
              <a:t>Если родитель (законный представитель), то заявление заполняется обычным порядком с внесением информации о ребенке.</a:t>
            </a:r>
          </a:p>
          <a:p>
            <a:pPr marL="0" marR="0" lvl="0" indent="0" algn="just"/>
            <a:r>
              <a:rPr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2291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 sz="240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2292" name="Номер слайда 2"/>
          <p:cNvSpPr txBox="1"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/>
            <a:fld id="{A71BA2CD-FC0F-4956-9CB3-06D5479125BD}" type="slidenum">
              <a:rPr sz="1200">
                <a:solidFill>
                  <a:srgbClr val="898989"/>
                </a:solidFill>
              </a:rPr>
              <a:t>11</a:t>
            </a:fld>
            <a:endParaRPr sz="1200">
              <a:solidFill>
                <a:srgbClr val="898989"/>
              </a:solidFill>
            </a:endParaRPr>
          </a:p>
        </p:txBody>
      </p:sp>
      <p:pic>
        <p:nvPicPr>
          <p:cNvPr id="12293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790700" y="261938"/>
            <a:ext cx="5562600" cy="63341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3315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 sz="240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3316" name="Номер слайда 2"/>
          <p:cNvSpPr txBox="1"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/>
            <a:fld id="{70577B0E-1051-49F2-8ED9-4B20B1BE6AA3}" type="slidenum">
              <a:rPr sz="1200">
                <a:solidFill>
                  <a:srgbClr val="898989"/>
                </a:solidFill>
              </a:rPr>
              <a:t>12</a:t>
            </a:fld>
            <a:endParaRPr sz="1200">
              <a:solidFill>
                <a:srgbClr val="898989"/>
              </a:solidFill>
            </a:endParaRPr>
          </a:p>
        </p:txBody>
      </p:sp>
      <p:pic>
        <p:nvPicPr>
          <p:cNvPr id="13317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468438" y="300038"/>
            <a:ext cx="5976938" cy="6284912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4339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 sz="240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4340" name="Номер слайда 2"/>
          <p:cNvSpPr txBox="1"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/>
            <a:fld id="{3B4B13C5-2D23-4816-B82E-EE8F3FC5762F}" type="slidenum">
              <a:rPr sz="1200">
                <a:solidFill>
                  <a:srgbClr val="898989"/>
                </a:solidFill>
              </a:rPr>
              <a:t>13</a:t>
            </a:fld>
            <a:endParaRPr sz="1200">
              <a:solidFill>
                <a:srgbClr val="898989"/>
              </a:solidFill>
            </a:endParaRPr>
          </a:p>
        </p:txBody>
      </p:sp>
      <p:pic>
        <p:nvPicPr>
          <p:cNvPr id="14341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187450" y="163512"/>
            <a:ext cx="5688012" cy="6578600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14342" name="Группа 8"/>
          <p:cNvGrpSpPr/>
          <p:nvPr/>
        </p:nvGrpSpPr>
        <p:grpSpPr>
          <a:xfrm>
            <a:off x="1258888" y="549275"/>
            <a:ext cx="7656512" cy="3968750"/>
            <a:chOff x="1979712" y="4365104"/>
            <a:chExt cx="6821373" cy="792088"/>
          </a:xfrm>
        </p:grpSpPr>
        <p:sp>
          <p:nvSpPr>
            <p:cNvPr id="14344" name="Скругленный прямоугольник 3"/>
            <p:cNvSpPr/>
            <p:nvPr/>
          </p:nvSpPr>
          <p:spPr>
            <a:xfrm>
              <a:off x="1979712" y="4365104"/>
              <a:ext cx="5004556" cy="792088"/>
            </a:xfrm>
            <a:prstGeom prst="roundRect">
              <a:avLst/>
            </a:prstGeom>
            <a:noFill/>
            <a:ln w="476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>
                  <a:solidFill>
                    <a:schemeClr val="tx1"/>
                  </a:solidFill>
                  <a:latin typeface="Calibri" pitchFamily="34" charset="0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>
                  <a:solidFill>
                    <a:schemeClr val="tx1"/>
                  </a:solidFill>
                  <a:latin typeface="Calibri" pitchFamily="34" charset="0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>
                  <a:solidFill>
                    <a:schemeClr val="tx1"/>
                  </a:solidFill>
                  <a:latin typeface="Calibri" pitchFamily="34" charset="0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>
                  <a:solidFill>
                    <a:schemeClr val="tx1"/>
                  </a:solidFill>
                  <a:latin typeface="Calibri" pitchFamily="34" charset="0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>
                  <a:solidFill>
                    <a:schemeClr val="tx1"/>
                  </a:solidFill>
                  <a:latin typeface="Calibri" pitchFamily="34" charset="0"/>
                </a:defRPr>
              </a:lvl5pPr>
            </a:lstStyle>
            <a:p>
              <a:pPr marL="0" marR="0" lvl="0" indent="0" algn="ctr"/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345" name="Скругленный прямоугольник 5"/>
            <p:cNvSpPr/>
            <p:nvPr/>
          </p:nvSpPr>
          <p:spPr>
            <a:xfrm>
              <a:off x="7112590" y="4466053"/>
              <a:ext cx="1688495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>
                  <a:solidFill>
                    <a:schemeClr val="tx1"/>
                  </a:solidFill>
                  <a:latin typeface="Calibri" pitchFamily="34" charset="0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>
                  <a:solidFill>
                    <a:schemeClr val="tx1"/>
                  </a:solidFill>
                  <a:latin typeface="Calibri" pitchFamily="34" charset="0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>
                  <a:solidFill>
                    <a:schemeClr val="tx1"/>
                  </a:solidFill>
                  <a:latin typeface="Calibri" pitchFamily="34" charset="0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>
                  <a:solidFill>
                    <a:schemeClr val="tx1"/>
                  </a:solidFill>
                  <a:latin typeface="Calibri" pitchFamily="34" charset="0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>
                  <a:solidFill>
                    <a:schemeClr val="tx1"/>
                  </a:solidFill>
                  <a:latin typeface="Calibri" pitchFamily="34" charset="0"/>
                </a:defRPr>
              </a:lvl5pPr>
            </a:lstStyle>
            <a:p>
              <a:pPr marL="0" marR="0" lvl="0" indent="0" algn="ctr"/>
              <a:r>
                <a:rPr sz="1600">
                  <a:solidFill>
                    <a:srgbClr val="002060"/>
                  </a:solidFill>
                  <a:latin typeface="Arial"/>
                  <a:ea typeface="Arial"/>
                </a:rPr>
                <a:t>сюда прикрепляется сканы документов</a:t>
              </a:r>
            </a:p>
            <a:p>
              <a:pPr marL="0" marR="0" lvl="0" indent="0" algn="ctr"/>
              <a:r>
                <a:rPr sz="1600">
                  <a:solidFill>
                    <a:srgbClr val="002060"/>
                  </a:solidFill>
                  <a:latin typeface="Arial"/>
                  <a:ea typeface="Arial"/>
                </a:rPr>
                <a:t>(перечень документов </a:t>
              </a:r>
            </a:p>
            <a:p>
              <a:pPr marL="0" marR="0" lvl="0" indent="0" algn="ctr"/>
              <a:r>
                <a:rPr sz="1600">
                  <a:solidFill>
                    <a:srgbClr val="002060"/>
                  </a:solidFill>
                  <a:latin typeface="Arial"/>
                  <a:ea typeface="Arial"/>
                </a:rPr>
                <a:t>см. след. страницу)</a:t>
              </a:r>
            </a:p>
          </p:txBody>
        </p:sp>
      </p:grpSp>
      <p:cxnSp>
        <p:nvCxnSpPr>
          <p:cNvPr id="14343" name="Прямая со стрелкой 7"/>
          <p:cNvCxnSpPr/>
          <p:nvPr/>
        </p:nvCxnSpPr>
        <p:spPr>
          <a:xfrm flipH="1">
            <a:off x="6084888" y="2636838"/>
            <a:ext cx="1295400" cy="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tailEnd type="arrow"/>
          </a:ln>
        </p:spPr>
      </p:cxn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5363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 sz="240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5364" name="Номер слайда 2"/>
          <p:cNvSpPr txBox="1"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/>
            <a:fld id="{29D1AC8D-5AC0-43A2-9535-3FD99D044079}" type="slidenum">
              <a:rPr sz="1200">
                <a:solidFill>
                  <a:srgbClr val="898989"/>
                </a:solidFill>
              </a:rPr>
              <a:t>14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15365" name="Прямоугольник 5"/>
          <p:cNvSpPr/>
          <p:nvPr/>
        </p:nvSpPr>
        <p:spPr>
          <a:xfrm>
            <a:off x="323528" y="1556792"/>
            <a:ext cx="8136904" cy="440120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r>
              <a:rPr sz="3200">
                <a:solidFill>
                  <a:srgbClr val="002060"/>
                </a:solidFill>
                <a:latin typeface="Arial Narrow" pitchFamily="34" charset="0"/>
              </a:rPr>
              <a:t>К заявлению прилагаются следующие</a:t>
            </a:r>
            <a:r>
              <a:rPr sz="3200">
                <a:latin typeface="Arial Narrow" pitchFamily="34" charset="0"/>
              </a:rPr>
              <a:t> </a:t>
            </a:r>
          </a:p>
          <a:p>
            <a:pPr marL="0" marR="0" lvl="0" indent="0" algn="ctr"/>
            <a:r>
              <a:rPr sz="3200" b="1">
                <a:solidFill>
                  <a:srgbClr val="C00000"/>
                </a:solidFill>
                <a:latin typeface="Arial Narrow" pitchFamily="34" charset="0"/>
              </a:rPr>
              <a:t>скан-копии документов</a:t>
            </a:r>
            <a:r>
              <a:rPr sz="3200">
                <a:latin typeface="Arial Narrow" pitchFamily="34" charset="0"/>
              </a:rPr>
              <a:t>:</a:t>
            </a:r>
          </a:p>
          <a:p>
            <a:pPr marL="0" marR="0" lvl="0" indent="0"/>
            <a:endParaRPr>
              <a:latin typeface="Arial Narrow" pitchFamily="34" charset="0"/>
            </a:endParaRPr>
          </a:p>
          <a:p>
            <a:pPr marL="285750" marR="0" lvl="0" indent="-285750" algn="just">
              <a:buChar char="-"/>
            </a:pPr>
            <a:r>
              <a:rPr>
                <a:solidFill>
                  <a:srgbClr val="002060"/>
                </a:solidFill>
                <a:latin typeface="Arial Narrow" pitchFamily="34" charset="0"/>
              </a:rPr>
              <a:t>Скан документа, удостоверяющий личность ребенка</a:t>
            </a:r>
          </a:p>
          <a:p>
            <a:pPr marL="285750" marR="0" lvl="0" indent="-285750" algn="just">
              <a:buChar char="-"/>
            </a:pPr>
            <a:r>
              <a:rPr>
                <a:solidFill>
                  <a:srgbClr val="002060"/>
                </a:solidFill>
                <a:latin typeface="Arial Narrow" pitchFamily="34" charset="0"/>
              </a:rPr>
              <a:t>Скан аттестата об основном общем образовании с приложением</a:t>
            </a:r>
          </a:p>
          <a:p>
            <a:pPr marL="285750" marR="0" lvl="0" indent="-285750" algn="just">
              <a:buChar char="-"/>
            </a:pPr>
            <a:r>
              <a:rPr>
                <a:solidFill>
                  <a:srgbClr val="002060"/>
                </a:solidFill>
                <a:latin typeface="Arial Narrow" pitchFamily="34" charset="0"/>
              </a:rPr>
              <a:t>Сканы документов, подтверждающих наличие преимущественного права приема (перевода) в образовательную организацию в класс (группу) с углубленным изучением отдельных учебных предметов при равном количестве баллов в рейтинге участников индивидуального отбора (при наличии);</a:t>
            </a:r>
          </a:p>
          <a:p>
            <a:pPr marL="0" marR="0" lvl="0" indent="0" algn="just"/>
            <a:r>
              <a:rPr>
                <a:solidFill>
                  <a:srgbClr val="002060"/>
                </a:solidFill>
                <a:latin typeface="Arial Narrow" pitchFamily="34" charset="0"/>
              </a:rPr>
              <a:t>- Сканы документов, подтверждающих наличие права приема (перевода) в образовательную организацию вне зависимости от количества баллов (при наличии).</a:t>
            </a:r>
          </a:p>
          <a:p>
            <a:pPr marL="0" marR="0" lvl="0" indent="0"/>
            <a:endParaRPr>
              <a:latin typeface="Arial Narrow" pitchFamily="34" charset="0"/>
            </a:endParaRPr>
          </a:p>
          <a:p>
            <a:pPr marL="0" marR="0" lvl="0" indent="0"/>
            <a:endParaRPr>
              <a:solidFill>
                <a:srgbClr val="002060"/>
              </a:solidFill>
              <a:latin typeface="Arial Narrow" pitchFamily="34" charset="0"/>
            </a:endParaRPr>
          </a:p>
          <a:p>
            <a:pPr marL="0" marR="0" lvl="0" indent="0"/>
            <a:endParaRPr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6387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 sz="240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6388" name="Номер слайда 2"/>
          <p:cNvSpPr txBox="1"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/>
            <a:fld id="{2B6FEA96-D1AB-4AD6-91F8-BB0CDB637590}" type="slidenum">
              <a:rPr sz="1200">
                <a:solidFill>
                  <a:srgbClr val="898989"/>
                </a:solidFill>
              </a:rPr>
              <a:t>15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16389" name="Прямоугольник 3"/>
          <p:cNvSpPr/>
          <p:nvPr/>
        </p:nvSpPr>
        <p:spPr>
          <a:xfrm>
            <a:off x="684212" y="1304925"/>
            <a:ext cx="7848600" cy="3416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 algn="just"/>
            <a:r>
              <a:rPr>
                <a:solidFill>
                  <a:srgbClr val="002060"/>
                </a:solidFill>
                <a:latin typeface="Arial Narrow" pitchFamily="34" charset="0"/>
              </a:rPr>
              <a:t>После нажатия на кнопку «Подать заявление» заявление будет принято порталом ЕПГУ и передано в </a:t>
            </a:r>
            <a:r>
              <a:rPr b="1">
                <a:solidFill>
                  <a:srgbClr val="C00000"/>
                </a:solidFill>
                <a:latin typeface="Arial Narrow" pitchFamily="34" charset="0"/>
              </a:rPr>
              <a:t>ведомственную систему </a:t>
            </a:r>
            <a:r>
              <a:rPr>
                <a:solidFill>
                  <a:srgbClr val="002060"/>
                </a:solidFill>
                <a:latin typeface="Arial Narrow" pitchFamily="34" charset="0"/>
              </a:rPr>
              <a:t>Ярославской области. </a:t>
            </a:r>
          </a:p>
          <a:p>
            <a:pPr marL="0" lvl="0" indent="0" algn="just"/>
            <a:r>
              <a:rPr>
                <a:solidFill>
                  <a:srgbClr val="002060"/>
                </a:solidFill>
                <a:latin typeface="Arial Narrow" pitchFamily="34" charset="0"/>
              </a:rPr>
              <a:t>Датой и временем подачи заявления считается дата и время подачи на ЕПГУ (нажатия кнопки «Подать заявление») и соответствует статусу заявления «Заявление в очереди на отправку».</a:t>
            </a:r>
          </a:p>
          <a:p>
            <a:pPr marL="0" lvl="0" indent="0" algn="just"/>
            <a:r>
              <a:rPr>
                <a:solidFill>
                  <a:srgbClr val="002060"/>
                </a:solidFill>
                <a:latin typeface="Arial Narrow" pitchFamily="34" charset="0"/>
              </a:rPr>
              <a:t>Посмотреть поданные заявления можно в личном кабинете в разделе «Уведомления» </a:t>
            </a:r>
          </a:p>
          <a:p>
            <a:pPr marL="0" lvl="0" indent="0" algn="just"/>
            <a:r>
              <a:rPr>
                <a:solidFill>
                  <a:srgbClr val="002060"/>
                </a:solidFill>
                <a:latin typeface="Arial Narrow" pitchFamily="34" charset="0"/>
              </a:rPr>
              <a:t>Если перейти по конкретному заявлению – можно посмотреть историю рассмотрения заявления.</a:t>
            </a:r>
          </a:p>
          <a:p>
            <a:pPr marL="0" lvl="0" indent="0" algn="just"/>
            <a:r>
              <a:rPr>
                <a:solidFill>
                  <a:srgbClr val="002060"/>
                </a:solidFill>
                <a:latin typeface="Arial Narrow" pitchFamily="34" charset="0"/>
              </a:rPr>
              <a:t>Если при подаче заявления Вами не были  прикреплены сканы документов, образовательная организация напишет сообщение, что заявление аннулировано.</a:t>
            </a:r>
          </a:p>
          <a:p>
            <a:pPr marL="0" lvl="0" indent="0" algn="just"/>
            <a:r>
              <a:rPr>
                <a:solidFill>
                  <a:srgbClr val="002060"/>
                </a:solidFill>
                <a:latin typeface="Arial Narrow" pitchFamily="34" charset="0"/>
              </a:rPr>
              <a:t>Вам необходимо подать заявление еще раз с прикрепленными сканами.</a:t>
            </a:r>
          </a:p>
          <a:p>
            <a:pPr marL="0" lvl="0" indent="0"/>
            <a:r>
              <a:rPr>
                <a:solidFill>
                  <a:srgbClr val="002060"/>
                </a:solidFill>
                <a:latin typeface="Arial Narrow" pitchFamily="34" charset="0"/>
              </a:rPr>
              <a:t> 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7411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 sz="240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7412" name="Номер слайда 2"/>
          <p:cNvSpPr txBox="1"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/>
            <a:fld id="{D6ED2807-C20C-4A7D-B80C-75A96C0CEF00}" type="slidenum">
              <a:rPr sz="1200">
                <a:solidFill>
                  <a:srgbClr val="898989"/>
                </a:solidFill>
              </a:rPr>
              <a:t>16</a:t>
            </a:fld>
            <a:endParaRPr sz="1200">
              <a:solidFill>
                <a:srgbClr val="898989"/>
              </a:solidFill>
            </a:endParaRPr>
          </a:p>
        </p:txBody>
      </p:sp>
      <p:pic>
        <p:nvPicPr>
          <p:cNvPr id="1741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79388" y="765175"/>
            <a:ext cx="8566150" cy="3836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7414" name="Прямоугольник 3"/>
          <p:cNvSpPr/>
          <p:nvPr/>
        </p:nvSpPr>
        <p:spPr>
          <a:xfrm>
            <a:off x="539750" y="4868862"/>
            <a:ext cx="8205788" cy="9239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/>
            <a:r>
              <a:rPr>
                <a:solidFill>
                  <a:srgbClr val="002060"/>
                </a:solidFill>
                <a:latin typeface="Arial Narrow" pitchFamily="34" charset="0"/>
              </a:rPr>
              <a:t>Посмотреть поданные заявления можно в личном кабинете в разделе «Уведомления» </a:t>
            </a:r>
          </a:p>
          <a:p>
            <a:pPr marL="0" lvl="0" indent="0"/>
            <a:r>
              <a:rPr>
                <a:solidFill>
                  <a:srgbClr val="002060"/>
                </a:solidFill>
                <a:latin typeface="Arial Narrow" pitchFamily="34" charset="0"/>
              </a:rPr>
              <a:t>Если перейти по конкретному заявлению – можно посмотреть историю рассмотрения заявления.</a:t>
            </a:r>
          </a:p>
        </p:txBody>
      </p:sp>
      <p:sp>
        <p:nvSpPr>
          <p:cNvPr id="17415" name="Скругленный прямоугольник 5"/>
          <p:cNvSpPr/>
          <p:nvPr/>
        </p:nvSpPr>
        <p:spPr>
          <a:xfrm>
            <a:off x="539552" y="2348880"/>
            <a:ext cx="1584176" cy="57606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8435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 sz="240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8436" name="Номер слайда 2"/>
          <p:cNvSpPr txBox="1"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/>
            <a:fld id="{2AF24A00-2D04-4871-BE12-430891AD8553}" type="slidenum">
              <a:rPr sz="1200">
                <a:solidFill>
                  <a:srgbClr val="898989"/>
                </a:solidFill>
              </a:rPr>
              <a:t>17</a:t>
            </a:fld>
            <a:endParaRPr sz="1200">
              <a:solidFill>
                <a:srgbClr val="898989"/>
              </a:solidFill>
            </a:endParaRPr>
          </a:p>
        </p:txBody>
      </p:sp>
      <p:pic>
        <p:nvPicPr>
          <p:cNvPr id="18437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676275" y="342900"/>
            <a:ext cx="7791450" cy="61722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9459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 sz="240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9460" name="Номер слайда 2"/>
          <p:cNvSpPr txBox="1"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/>
            <a:fld id="{59B9E71E-E8B9-4CCB-93F9-C3F2B49F331B}" type="slidenum">
              <a:rPr sz="1200">
                <a:solidFill>
                  <a:srgbClr val="898989"/>
                </a:solidFill>
              </a:rPr>
              <a:t>18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19461" name="Скругленный прямоугольник 3"/>
          <p:cNvSpPr/>
          <p:nvPr/>
        </p:nvSpPr>
        <p:spPr>
          <a:xfrm>
            <a:off x="1835696" y="1772816"/>
            <a:ext cx="6336704" cy="18722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r>
              <a:rPr>
                <a:solidFill>
                  <a:srgbClr val="C00000"/>
                </a:solidFill>
                <a:latin typeface="Arial Narrow" pitchFamily="34" charset="0"/>
              </a:rPr>
              <a:t>По вопросам зачисления в общеобразовательную организацию, статусах рассмотрения заявки необходимо обращаться в ту общеобразовательную организацию, куда было подано заявление с ЕПГУ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075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 sz="240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076" name="Номер слайда 2"/>
          <p:cNvSpPr txBox="1"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/>
            <a:fld id="{ACEC4BE7-C0A2-4C71-AF9C-ACFD799B8CAA}" type="slidenum">
              <a:rPr sz="1200">
                <a:solidFill>
                  <a:srgbClr val="898989"/>
                </a:solidFill>
              </a:rPr>
              <a:t>2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3077" name="Прямоугольник 3"/>
          <p:cNvSpPr/>
          <p:nvPr/>
        </p:nvSpPr>
        <p:spPr>
          <a:xfrm>
            <a:off x="539750" y="476250"/>
            <a:ext cx="806450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/>
            <a:r>
              <a:rPr>
                <a:solidFill>
                  <a:srgbClr val="002060"/>
                </a:solidFill>
                <a:latin typeface="Arial Narrow" pitchFamily="34" charset="0"/>
              </a:rPr>
              <a:t>Зайдите на портал ЕПГУ по адресу </a:t>
            </a:r>
            <a:r>
              <a:rPr u="sng">
                <a:solidFill>
                  <a:srgbClr val="002060"/>
                </a:solidFill>
                <a:latin typeface="Arial Narrow" pitchFamily="34" charset="0"/>
                <a:hlinkClick r:id="rId3"/>
              </a:rPr>
              <a:t>http://gosuslugi.ru</a:t>
            </a:r>
            <a:r>
              <a:rPr>
                <a:solidFill>
                  <a:srgbClr val="002060"/>
                </a:solidFill>
                <a:latin typeface="Arial Narrow" pitchFamily="34" charset="0"/>
              </a:rPr>
              <a:t> и авторизуйтесь с Вашим логином и паролем.</a:t>
            </a:r>
          </a:p>
        </p:txBody>
      </p:sp>
      <p:pic>
        <p:nvPicPr>
          <p:cNvPr id="3078" name="Рисунок 5"/>
          <p:cNvPicPr/>
          <p:nvPr/>
        </p:nvPicPr>
        <p:blipFill>
          <a:blip r:embed="rId4"/>
          <a:stretch>
            <a:fillRect/>
          </a:stretch>
        </p:blipFill>
        <p:spPr>
          <a:xfrm>
            <a:off x="611188" y="1341438"/>
            <a:ext cx="7921625" cy="4297362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099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 sz="240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100" name="Номер слайда 2"/>
          <p:cNvSpPr txBox="1"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/>
            <a:fld id="{AD4B4C4D-E31D-4B7B-93FA-BB9DC53217BA}" type="slidenum">
              <a:rPr sz="1200">
                <a:solidFill>
                  <a:srgbClr val="898989"/>
                </a:solidFill>
              </a:rPr>
              <a:t>3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4101" name="Прямоугольник 3"/>
          <p:cNvSpPr/>
          <p:nvPr/>
        </p:nvSpPr>
        <p:spPr>
          <a:xfrm>
            <a:off x="468312" y="260350"/>
            <a:ext cx="8064500" cy="3698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/>
            <a:r>
              <a:rPr>
                <a:solidFill>
                  <a:srgbClr val="002060"/>
                </a:solidFill>
                <a:latin typeface="Arial Narrow" pitchFamily="34" charset="0"/>
              </a:rPr>
              <a:t>Проверьте, чтобы правильно было определено местоположение – Ярославская область.</a:t>
            </a:r>
          </a:p>
        </p:txBody>
      </p:sp>
      <p:pic>
        <p:nvPicPr>
          <p:cNvPr id="4102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611188" y="1063625"/>
            <a:ext cx="7632700" cy="452596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103" name="Прямоугольник 6"/>
          <p:cNvSpPr/>
          <p:nvPr/>
        </p:nvSpPr>
        <p:spPr>
          <a:xfrm>
            <a:off x="755650" y="5876925"/>
            <a:ext cx="7704138" cy="3698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/>
            <a:r>
              <a:rPr>
                <a:solidFill>
                  <a:srgbClr val="002060"/>
                </a:solidFill>
                <a:latin typeface="Arial Narrow" pitchFamily="34" charset="0"/>
              </a:rPr>
              <a:t>Ссылка для получения услуги </a:t>
            </a:r>
            <a:r>
              <a:rPr lang="en-US" altLang="en-US">
                <a:latin typeface="Arial"/>
                <a:ea typeface="Arial"/>
                <a:hlinkClick r:id="rId4"/>
              </a:rPr>
              <a:t>https://www.gosuslugi.ru/315492/2/form</a:t>
            </a:r>
            <a:endParaRPr lang="en-US" altLang="en-US">
              <a:latin typeface="Arial"/>
              <a:ea typeface="Arial"/>
            </a:endParaRPr>
          </a:p>
        </p:txBody>
      </p:sp>
      <p:cxnSp>
        <p:nvCxnSpPr>
          <p:cNvPr id="4104" name="Прямая со стрелкой 8"/>
          <p:cNvCxnSpPr/>
          <p:nvPr/>
        </p:nvCxnSpPr>
        <p:spPr>
          <a:xfrm flipH="1">
            <a:off x="3924300" y="630238"/>
            <a:ext cx="3240088" cy="2811462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tailEnd type="arrow"/>
          </a:ln>
        </p:spPr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/>
          </a:p>
        </p:txBody>
      </p:sp>
      <p:sp>
        <p:nvSpPr>
          <p:cNvPr id="5123" name="Объект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ru-RU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ru-RU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ru-RU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5124" name="Номер слайда 3"/>
          <p:cNvSpPr txBox="1"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/>
            <a:fld id="{99B72972-9601-429A-9964-3D9EB77207D1}" type="slidenum">
              <a:rPr sz="1200">
                <a:solidFill>
                  <a:srgbClr val="898989"/>
                </a:solidFill>
              </a:rPr>
              <a:t>4</a:t>
            </a:fld>
            <a:endParaRPr sz="1200">
              <a:solidFill>
                <a:srgbClr val="898989"/>
              </a:solidFill>
            </a:endParaRPr>
          </a:p>
        </p:txBody>
      </p:sp>
      <p:pic>
        <p:nvPicPr>
          <p:cNvPr id="5125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6" name="Picture 2"/>
          <p:cNvPicPr/>
          <p:nvPr/>
        </p:nvPicPr>
        <p:blipFill>
          <a:blip r:embed="rId3"/>
          <a:srcRect l="3928" t="2760" r="5199" b="3174"/>
          <a:stretch>
            <a:fillRect/>
          </a:stretch>
        </p:blipFill>
        <p:spPr>
          <a:xfrm>
            <a:off x="5292725" y="1566862"/>
            <a:ext cx="3068638" cy="35083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7" name="Picture 3"/>
          <p:cNvPicPr/>
          <p:nvPr/>
        </p:nvPicPr>
        <p:blipFill>
          <a:blip r:embed="rId4"/>
          <a:srcRect t="2789"/>
          <a:stretch>
            <a:fillRect/>
          </a:stretch>
        </p:blipFill>
        <p:spPr>
          <a:xfrm>
            <a:off x="1106488" y="333375"/>
            <a:ext cx="3438525" cy="5183188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6147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 sz="240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6148" name="Номер слайда 2"/>
          <p:cNvSpPr txBox="1"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/>
            <a:fld id="{87A82B97-7315-4D38-B632-B447CAC1C20A}" type="slidenum">
              <a:rPr sz="1200">
                <a:solidFill>
                  <a:srgbClr val="898989"/>
                </a:solidFill>
              </a:rPr>
              <a:t>5</a:t>
            </a:fld>
            <a:endParaRPr sz="1200">
              <a:solidFill>
                <a:srgbClr val="898989"/>
              </a:solidFill>
            </a:endParaRPr>
          </a:p>
        </p:txBody>
      </p:sp>
      <p:pic>
        <p:nvPicPr>
          <p:cNvPr id="6149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527050" y="300038"/>
            <a:ext cx="5786438" cy="3141662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6150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3851275" y="3644900"/>
            <a:ext cx="4105275" cy="277336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6151" name="Скругленный прямоугольник 5"/>
          <p:cNvSpPr/>
          <p:nvPr/>
        </p:nvSpPr>
        <p:spPr>
          <a:xfrm>
            <a:off x="2771800" y="3009163"/>
            <a:ext cx="1512168" cy="445320"/>
          </a:xfrm>
          <a:prstGeom prst="roundRect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>
              <a:solidFill>
                <a:srgbClr val="FFFFFF"/>
              </a:solidFill>
            </a:endParaRPr>
          </a:p>
        </p:txBody>
      </p:sp>
      <p:cxnSp>
        <p:nvCxnSpPr>
          <p:cNvPr id="6152" name="Прямая со стрелкой 9"/>
          <p:cNvCxnSpPr/>
          <p:nvPr/>
        </p:nvCxnSpPr>
        <p:spPr>
          <a:xfrm flipH="1">
            <a:off x="3851275" y="1700212"/>
            <a:ext cx="2881312" cy="1531938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tailEnd type="arrow"/>
          </a:ln>
        </p:spPr>
      </p:cxnSp>
      <p:sp>
        <p:nvSpPr>
          <p:cNvPr id="6153" name="Скругленный прямоугольник 10"/>
          <p:cNvSpPr/>
          <p:nvPr/>
        </p:nvSpPr>
        <p:spPr>
          <a:xfrm>
            <a:off x="6156176" y="836712"/>
            <a:ext cx="2808312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r>
              <a:rPr>
                <a:solidFill>
                  <a:srgbClr val="002060"/>
                </a:solidFill>
                <a:latin typeface="Arial Narrow" pitchFamily="34" charset="0"/>
              </a:rPr>
              <a:t>Выберите «Все услуги», затем «Образование</a:t>
            </a:r>
            <a:r>
              <a:rPr>
                <a:solidFill>
                  <a:srgbClr val="FFFFFF"/>
                </a:solidFill>
              </a:rPr>
              <a:t>»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7171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 sz="240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7172" name="Номер слайда 2"/>
          <p:cNvSpPr txBox="1"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/>
            <a:fld id="{3C48838B-1D88-4A3B-A6C1-8D47EEF5CE16}" type="slidenum">
              <a:rPr sz="1200">
                <a:solidFill>
                  <a:srgbClr val="898989"/>
                </a:solidFill>
              </a:rPr>
              <a:t>6</a:t>
            </a:fld>
            <a:endParaRPr sz="1200">
              <a:solidFill>
                <a:srgbClr val="898989"/>
              </a:solidFill>
            </a:endParaRPr>
          </a:p>
        </p:txBody>
      </p:sp>
      <p:pic>
        <p:nvPicPr>
          <p:cNvPr id="717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539750" y="260350"/>
            <a:ext cx="5040312" cy="25019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7174" name="Picture 3"/>
          <p:cNvPicPr/>
          <p:nvPr/>
        </p:nvPicPr>
        <p:blipFill>
          <a:blip r:embed="rId4"/>
          <a:srcRect l="12029" t="13591" r="5147"/>
          <a:stretch>
            <a:fillRect/>
          </a:stretch>
        </p:blipFill>
        <p:spPr>
          <a:xfrm>
            <a:off x="1457325" y="2924175"/>
            <a:ext cx="6229350" cy="370681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7175" name="Скругленный прямоугольник 3"/>
          <p:cNvSpPr/>
          <p:nvPr/>
        </p:nvSpPr>
        <p:spPr>
          <a:xfrm>
            <a:off x="5868144" y="908720"/>
            <a:ext cx="2952328" cy="1348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r>
              <a:rPr sz="1600">
                <a:solidFill>
                  <a:srgbClr val="002060"/>
                </a:solidFill>
                <a:latin typeface="Arial Narrow" pitchFamily="34" charset="0"/>
              </a:rPr>
              <a:t>Внимательно прочитайте перед началом подачи заявления данные сообщения</a:t>
            </a:r>
          </a:p>
        </p:txBody>
      </p:sp>
      <p:cxnSp>
        <p:nvCxnSpPr>
          <p:cNvPr id="7176" name="Прямая со стрелкой 7"/>
          <p:cNvCxnSpPr/>
          <p:nvPr/>
        </p:nvCxnSpPr>
        <p:spPr>
          <a:xfrm flipH="1">
            <a:off x="6084888" y="2060575"/>
            <a:ext cx="503238" cy="1152525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tailEnd type="arrow"/>
          </a:ln>
        </p:spPr>
      </p:cxnSp>
      <p:sp>
        <p:nvSpPr>
          <p:cNvPr id="7177" name="Скругленный прямоугольник 11"/>
          <p:cNvSpPr/>
          <p:nvPr/>
        </p:nvSpPr>
        <p:spPr>
          <a:xfrm>
            <a:off x="6156176" y="6021288"/>
            <a:ext cx="1368152" cy="60979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8195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 sz="240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8196" name="Номер слайда 2"/>
          <p:cNvSpPr txBox="1"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/>
            <a:fld id="{F91120C7-F002-4064-9E05-AF3424B054EB}" type="slidenum">
              <a:rPr sz="1200">
                <a:solidFill>
                  <a:srgbClr val="898989"/>
                </a:solidFill>
              </a:rPr>
              <a:t>7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8197" name="Скругленный прямоугольник 7"/>
          <p:cNvSpPr/>
          <p:nvPr/>
        </p:nvSpPr>
        <p:spPr>
          <a:xfrm>
            <a:off x="564340" y="1844824"/>
            <a:ext cx="7775616" cy="1348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r>
              <a:rPr sz="1600">
                <a:solidFill>
                  <a:srgbClr val="002060"/>
                </a:solidFill>
                <a:latin typeface="Arial Narrow" pitchFamily="34" charset="0"/>
              </a:rPr>
              <a:t>Внимательно прочитайте перед началом подачи заявления данные сообщения</a:t>
            </a:r>
          </a:p>
        </p:txBody>
      </p:sp>
      <p:sp>
        <p:nvSpPr>
          <p:cNvPr id="8198" name="Прямоугольник 10"/>
          <p:cNvSpPr/>
          <p:nvPr/>
        </p:nvSpPr>
        <p:spPr>
          <a:xfrm>
            <a:off x="558800" y="644525"/>
            <a:ext cx="775652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 algn="just" hangingPunct="0"/>
            <a:r>
              <a:rPr>
                <a:solidFill>
                  <a:srgbClr val="002060"/>
                </a:solidFill>
                <a:latin typeface="Arial Narrow" pitchFamily="34" charset="0"/>
              </a:rPr>
              <a:t>В соответствии с пунктом 8 части 3 статьи 28 Федерального закона от 29 декабря 2012 года № 273-ФЗ «Об образовании в Российской Федерации» </a:t>
            </a:r>
            <a:r>
              <a:rPr b="1">
                <a:solidFill>
                  <a:srgbClr val="C00000"/>
                </a:solidFill>
                <a:latin typeface="Arial Narrow" pitchFamily="34" charset="0"/>
              </a:rPr>
              <a:t>прием обучающихся в образовательную организацию относится к компетенции образовательной организации</a:t>
            </a:r>
            <a:r>
              <a:rPr>
                <a:solidFill>
                  <a:srgbClr val="002060"/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8199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250825" y="3368675"/>
            <a:ext cx="7924800" cy="26193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8200" name="Скругленный прямоугольник 9"/>
          <p:cNvSpPr/>
          <p:nvPr/>
        </p:nvSpPr>
        <p:spPr>
          <a:xfrm>
            <a:off x="251520" y="4005064"/>
            <a:ext cx="7924800" cy="1983152"/>
          </a:xfrm>
          <a:prstGeom prst="roundRect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>
              <a:solidFill>
                <a:srgbClr val="FFFFFF"/>
              </a:solidFill>
            </a:endParaRPr>
          </a:p>
        </p:txBody>
      </p:sp>
      <p:cxnSp>
        <p:nvCxnSpPr>
          <p:cNvPr id="8201" name="Прямая со стрелкой 8"/>
          <p:cNvCxnSpPr/>
          <p:nvPr/>
        </p:nvCxnSpPr>
        <p:spPr>
          <a:xfrm flipH="1">
            <a:off x="3851275" y="2708275"/>
            <a:ext cx="0" cy="1747838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tailEnd type="arrow"/>
          </a:ln>
        </p:spPr>
      </p:cxn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9219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 sz="240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9220" name="Номер слайда 2"/>
          <p:cNvSpPr txBox="1"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0"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/>
            <a:fld id="{22839476-262F-484A-A9B8-AB59F214761F}" type="slidenum">
              <a:rPr sz="1200">
                <a:solidFill>
                  <a:srgbClr val="898989"/>
                </a:solidFill>
              </a:rPr>
              <a:t>8</a:t>
            </a:fld>
            <a:endParaRPr sz="1200">
              <a:solidFill>
                <a:srgbClr val="898989"/>
              </a:solidFill>
            </a:endParaRPr>
          </a:p>
        </p:txBody>
      </p:sp>
      <p:pic>
        <p:nvPicPr>
          <p:cNvPr id="9221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82638" y="242888"/>
            <a:ext cx="7219950" cy="63722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evstigneeva\Desktop\картинки\-backgrounds-powerpoint-backgrounds-for-free-powerpoint-templates-22.jpeg"/>
          <p:cNvPicPr/>
          <p:nvPr/>
        </p:nvPicPr>
        <p:blipFill>
          <a:blip r:embed="rId2"/>
          <a:srcRect r="-35" b="-15"/>
          <a:stretch>
            <a:fillRect/>
          </a:stretch>
        </p:blipFill>
        <p:spPr>
          <a:xfrm>
            <a:off x="0" y="0"/>
            <a:ext cx="9144000" cy="68849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0243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endParaRPr sz="240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0244" name="Номер слайда 2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DF2A2C5A-C8A7-42A5-86BE-D148DA9F1888}" type="slidenum">
              <a:rPr sz="1200">
                <a:solidFill>
                  <a:srgbClr val="898989"/>
                </a:solidFill>
              </a:rPr>
              <a:t>9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10245" name="Скругленный прямоугольник 5"/>
          <p:cNvSpPr/>
          <p:nvPr/>
        </p:nvSpPr>
        <p:spPr>
          <a:xfrm>
            <a:off x="564340" y="764704"/>
            <a:ext cx="8184124" cy="41044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 algn="ctr"/>
            <a:r>
              <a:rPr sz="4400" b="1">
                <a:solidFill>
                  <a:srgbClr val="C00000"/>
                </a:solidFill>
                <a:latin typeface="Arial Narrow" pitchFamily="34" charset="0"/>
              </a:rPr>
              <a:t>Внимание!</a:t>
            </a:r>
          </a:p>
          <a:p>
            <a:pPr marL="0" marR="0" lvl="0" indent="0" algn="ctr"/>
            <a:endParaRPr sz="3200">
              <a:solidFill>
                <a:srgbClr val="002060"/>
              </a:solidFill>
              <a:latin typeface="Arial Narrow" pitchFamily="34" charset="0"/>
            </a:endParaRPr>
          </a:p>
          <a:p>
            <a:pPr marL="0" marR="0" lvl="0" indent="0" algn="ctr"/>
            <a:r>
              <a:rPr sz="3200" b="1">
                <a:solidFill>
                  <a:srgbClr val="002060"/>
                </a:solidFill>
                <a:latin typeface="Arial Narrow" pitchFamily="34" charset="0"/>
              </a:rPr>
              <a:t>При подаче заявления в 10-й класс общеобразовательной организации на </a:t>
            </a:r>
          </a:p>
          <a:p>
            <a:pPr marL="0" marR="0" lvl="0" indent="0" algn="ctr"/>
            <a:r>
              <a:rPr sz="3200" b="1">
                <a:solidFill>
                  <a:srgbClr val="002060"/>
                </a:solidFill>
                <a:latin typeface="Arial Narrow" pitchFamily="34" charset="0"/>
              </a:rPr>
              <a:t>2020/2021 учебный год очное предоставление оригиналов документов </a:t>
            </a:r>
          </a:p>
          <a:p>
            <a:pPr marL="0" marR="0" lvl="0" indent="0" algn="ctr"/>
            <a:r>
              <a:rPr sz="3200" b="1">
                <a:solidFill>
                  <a:srgbClr val="C00000"/>
                </a:solidFill>
                <a:latin typeface="Arial Narrow" pitchFamily="34" charset="0"/>
              </a:rPr>
              <a:t>не требуется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424</Words>
  <Application>Microsoft Office PowerPoint</Application>
  <PresentationFormat>Экран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 «Как привязать  Региональный интернет  дневник к учетной записи ЕСИА»</dc:title>
  <dc:creator>User</dc:creator>
  <cp:lastModifiedBy>Елена</cp:lastModifiedBy>
  <cp:revision>142</cp:revision>
  <cp:lastPrinted>2018-07-16T05:47:17Z</cp:lastPrinted>
  <dcterms:created xsi:type="dcterms:W3CDTF">2018-07-11T11:25:22Z</dcterms:created>
  <dcterms:modified xsi:type="dcterms:W3CDTF">2020-06-18T13:33:40Z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000800561d0000000000010290110207f7000400038000</vt:lpwstr>
  </property>
</Properties>
</file>