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3" r:id="rId7"/>
    <p:sldId id="261" r:id="rId8"/>
    <p:sldId id="262" r:id="rId9"/>
    <p:sldId id="264" r:id="rId10"/>
    <p:sldId id="265" r:id="rId11"/>
    <p:sldId id="266" r:id="rId12"/>
    <p:sldId id="269" r:id="rId13"/>
    <p:sldId id="271" r:id="rId14"/>
    <p:sldId id="286" r:id="rId15"/>
    <p:sldId id="287" r:id="rId16"/>
    <p:sldId id="272" r:id="rId17"/>
    <p:sldId id="276" r:id="rId18"/>
    <p:sldId id="277" r:id="rId19"/>
    <p:sldId id="273" r:id="rId20"/>
    <p:sldId id="274" r:id="rId21"/>
    <p:sldId id="275" r:id="rId22"/>
    <p:sldId id="278" r:id="rId23"/>
    <p:sldId id="279" r:id="rId24"/>
    <p:sldId id="280" r:id="rId25"/>
    <p:sldId id="281" r:id="rId26"/>
    <p:sldId id="282" r:id="rId27"/>
    <p:sldId id="283" r:id="rId28"/>
    <p:sldId id="284" r:id="rId29"/>
    <p:sldId id="285" r:id="rId30"/>
    <p:sldId id="267" r:id="rId3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5" name="Нижний колонтитул 4"/>
          <p:cNvSpPr>
            <a:spLocks noGrp="1"/>
          </p:cNvSpPr>
          <p:nvPr>
            <p:ph type="ftr" sz="quarter" idx="11"/>
          </p:nvPr>
        </p:nvSpPr>
        <p:spPr>
          <a:xfrm>
            <a:off x="2640597" y="6377459"/>
            <a:ext cx="3836404" cy="365125"/>
          </a:xfrm>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5/19/2014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7EAF463A-BC7C-46EE-9F1E-7F377CCA4891}" type="datetimeFigureOut">
              <a:rPr lang="en-US" smtClean="0"/>
              <a:pPr/>
              <a:t>5/19/2014</a:t>
            </a:fld>
            <a:endParaRPr lang="en-US" dirty="0"/>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Номер слайда 6"/>
          <p:cNvSpPr>
            <a:spLocks noGrp="1"/>
          </p:cNvSpPr>
          <p:nvPr>
            <p:ph type="sldNum" sz="quarter" idx="12"/>
          </p:nvPr>
        </p:nvSpPr>
        <p:spPr>
          <a:xfrm>
            <a:off x="8339328" y="1170432"/>
            <a:ext cx="733864" cy="201168"/>
          </a:xfrm>
        </p:spPr>
        <p:txBody>
          <a:bodyPr/>
          <a:lstStyle/>
          <a:p>
            <a:fld id="{A483448D-3A78-4528-A469-B745A65DA48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EAF463A-BC7C-46EE-9F1E-7F377CCA4891}" type="datetimeFigureOut">
              <a:rPr lang="en-US" smtClean="0"/>
              <a:pPr/>
              <a:t>5/19/2014</a:t>
            </a:fld>
            <a:endParaRPr lang="en-US" dirty="0"/>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990600"/>
            <a:ext cx="8839200" cy="2514600"/>
          </a:xfrm>
        </p:spPr>
        <p:txBody>
          <a:bodyPr>
            <a:normAutofit/>
          </a:bodyPr>
          <a:lstStyle/>
          <a:p>
            <a:pPr algn="ctr"/>
            <a:r>
              <a:rPr lang="ru-RU" dirty="0" smtClean="0">
                <a:solidFill>
                  <a:srgbClr val="FF0000"/>
                </a:solidFill>
              </a:rPr>
              <a:t>ВЛИЯНИЕ КУРЕНИЯ  НА СОСТОЯНИЕ ЗДОРОВЬЯ ЧЕЛОВЕКА.</a:t>
            </a:r>
            <a:endParaRPr lang="ru-RU" dirty="0">
              <a:solidFill>
                <a:srgbClr val="FF0000"/>
              </a:solidFill>
            </a:endParaRPr>
          </a:p>
        </p:txBody>
      </p:sp>
      <p:sp>
        <p:nvSpPr>
          <p:cNvPr id="3" name="Подзаголовок 2"/>
          <p:cNvSpPr>
            <a:spLocks noGrp="1"/>
          </p:cNvSpPr>
          <p:nvPr>
            <p:ph type="subTitle" idx="1"/>
          </p:nvPr>
        </p:nvSpPr>
        <p:spPr>
          <a:xfrm>
            <a:off x="1066800" y="5257800"/>
            <a:ext cx="8077200" cy="1499616"/>
          </a:xfrm>
        </p:spPr>
        <p:txBody>
          <a:bodyPr/>
          <a:lstStyle/>
          <a:p>
            <a:r>
              <a:rPr lang="ru-RU" dirty="0" smtClean="0"/>
              <a:t>                             </a:t>
            </a:r>
            <a:endParaRPr lang="ru-RU" dirty="0"/>
          </a:p>
        </p:txBody>
      </p:sp>
      <p:pic>
        <p:nvPicPr>
          <p:cNvPr id="6" name="Рисунок 5" descr="article-0-05E33F00000005DC-278_468x286.jpg"/>
          <p:cNvPicPr>
            <a:picLocks noChangeAspect="1"/>
          </p:cNvPicPr>
          <p:nvPr/>
        </p:nvPicPr>
        <p:blipFill>
          <a:blip r:embed="rId3" cstate="print"/>
          <a:stretch>
            <a:fillRect/>
          </a:stretch>
        </p:blipFill>
        <p:spPr>
          <a:xfrm flipH="1">
            <a:off x="3886200" y="3581400"/>
            <a:ext cx="3017520" cy="1844040"/>
          </a:xfrm>
          <a:prstGeom prst="rect">
            <a:avLst/>
          </a:prstGeom>
          <a:ln w="57150">
            <a:solidFill>
              <a:srgbClr val="FF0000"/>
            </a:solidFill>
          </a:ln>
        </p:spPr>
      </p:pic>
      <p:pic>
        <p:nvPicPr>
          <p:cNvPr id="7" name="Рисунок 6" descr="beer.jpg"/>
          <p:cNvPicPr>
            <a:picLocks noChangeAspect="1"/>
          </p:cNvPicPr>
          <p:nvPr/>
        </p:nvPicPr>
        <p:blipFill>
          <a:blip r:embed="rId4" cstate="print"/>
          <a:stretch>
            <a:fillRect/>
          </a:stretch>
        </p:blipFill>
        <p:spPr>
          <a:xfrm>
            <a:off x="1447800" y="4191000"/>
            <a:ext cx="1981200" cy="2133600"/>
          </a:xfrm>
          <a:prstGeom prst="rect">
            <a:avLst/>
          </a:prstGeom>
          <a:ln w="57150">
            <a:solidFill>
              <a:srgbClr val="FF0000"/>
            </a:solidFill>
          </a:ln>
        </p:spPr>
      </p:pic>
    </p:spTree>
  </p:cSld>
  <p:clrMapOvr>
    <a:masterClrMapping/>
  </p:clrMapOvr>
  <p:transition spd="med">
    <p:split orient="vert"/>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par>
                          <p:cTn id="18" fill="hold">
                            <p:stCondLst>
                              <p:cond delay="3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8229600" cy="1252728"/>
          </a:xfrm>
        </p:spPr>
        <p:txBody>
          <a:bodyPr>
            <a:normAutofit fontScale="90000"/>
          </a:bodyPr>
          <a:lstStyle/>
          <a:p>
            <a:r>
              <a:rPr lang="ru-RU" dirty="0" smtClean="0">
                <a:solidFill>
                  <a:srgbClr val="FF0000"/>
                </a:solidFill>
              </a:rPr>
              <a:t>Вред курения для подростков </a:t>
            </a:r>
            <a:r>
              <a:rPr lang="ru-RU" dirty="0" smtClean="0"/>
              <a:t/>
            </a:r>
            <a:br>
              <a:rPr lang="ru-RU" dirty="0" smtClean="0"/>
            </a:br>
            <a:endParaRPr lang="ru-RU" dirty="0"/>
          </a:p>
        </p:txBody>
      </p:sp>
      <p:sp>
        <p:nvSpPr>
          <p:cNvPr id="3" name="Содержимое 2"/>
          <p:cNvSpPr>
            <a:spLocks noGrp="1"/>
          </p:cNvSpPr>
          <p:nvPr>
            <p:ph idx="1"/>
          </p:nvPr>
        </p:nvSpPr>
        <p:spPr>
          <a:xfrm>
            <a:off x="228600" y="1775191"/>
            <a:ext cx="6324600" cy="4625609"/>
          </a:xfrm>
        </p:spPr>
        <p:txBody>
          <a:bodyPr>
            <a:normAutofit fontScale="70000" lnSpcReduction="20000"/>
          </a:bodyPr>
          <a:lstStyle/>
          <a:p>
            <a:pPr>
              <a:buNone/>
            </a:pPr>
            <a:r>
              <a:rPr lang="ru-RU" b="1" dirty="0" smtClean="0"/>
              <a:t>Курение подростков вызывает тревогу по нескольким причинам.</a:t>
            </a:r>
            <a:br>
              <a:rPr lang="ru-RU" b="1" dirty="0" smtClean="0"/>
            </a:br>
            <a:r>
              <a:rPr lang="ru-RU" b="1" dirty="0" smtClean="0">
                <a:solidFill>
                  <a:srgbClr val="FF0000"/>
                </a:solidFill>
              </a:rPr>
              <a:t>Во–первых</a:t>
            </a:r>
            <a:r>
              <a:rPr lang="ru-RU" b="1" dirty="0" smtClean="0"/>
              <a:t>, те </a:t>
            </a:r>
            <a:r>
              <a:rPr lang="ru-RU" b="1" i="1" dirty="0" smtClean="0"/>
              <a:t>кто начал ежедневно курить в подростковом возрасте, обычно курят всю жизнь</a:t>
            </a:r>
            <a:r>
              <a:rPr lang="ru-RU" b="1" dirty="0" smtClean="0"/>
              <a:t>. </a:t>
            </a:r>
            <a:br>
              <a:rPr lang="ru-RU" b="1" dirty="0" smtClean="0"/>
            </a:br>
            <a:r>
              <a:rPr lang="ru-RU" b="1" dirty="0" smtClean="0">
                <a:solidFill>
                  <a:srgbClr val="FF0000"/>
                </a:solidFill>
              </a:rPr>
              <a:t>Во-вторых</a:t>
            </a:r>
            <a:r>
              <a:rPr lang="ru-RU" b="1" dirty="0" smtClean="0"/>
              <a:t>, курение повышает риск развития хронических заболеваний (заболевание сердца, рак, эмфизема легких).</a:t>
            </a:r>
            <a:br>
              <a:rPr lang="ru-RU" b="1" dirty="0" smtClean="0"/>
            </a:br>
            <a:r>
              <a:rPr lang="ru-RU" b="1" dirty="0" smtClean="0">
                <a:solidFill>
                  <a:srgbClr val="FF0000"/>
                </a:solidFill>
              </a:rPr>
              <a:t>В–третьих</a:t>
            </a:r>
            <a:r>
              <a:rPr lang="ru-RU" b="1" dirty="0" smtClean="0"/>
              <a:t>, хотя хронические заболевания, связанные с курением, обычно появляются только в зрелом возрасте, </a:t>
            </a:r>
            <a:r>
              <a:rPr lang="ru-RU" b="1" dirty="0" smtClean="0">
                <a:solidFill>
                  <a:srgbClr val="FF0000"/>
                </a:solidFill>
              </a:rPr>
              <a:t>подростки – курильщики чаще страдают от кашля, </a:t>
            </a:r>
            <a:r>
              <a:rPr lang="ru-RU" b="1" dirty="0" smtClean="0"/>
              <a:t>дисфункции дыхательных путей, образования мокроты, одышки и других респираторных симптомов.</a:t>
            </a:r>
          </a:p>
          <a:p>
            <a:endParaRPr lang="ru-RU" dirty="0"/>
          </a:p>
        </p:txBody>
      </p:sp>
      <p:pic>
        <p:nvPicPr>
          <p:cNvPr id="3075" name="Picture 3" descr="C:\Users\пользователь\AppData\Local\Microsoft\Windows\Temporary Internet Files\Content.IE5\QFR5FQVL\MP900178821[1].jpg"/>
          <p:cNvPicPr>
            <a:picLocks noChangeAspect="1" noChangeArrowheads="1"/>
          </p:cNvPicPr>
          <p:nvPr/>
        </p:nvPicPr>
        <p:blipFill>
          <a:blip r:embed="rId2" cstate="print"/>
          <a:srcRect/>
          <a:stretch>
            <a:fillRect/>
          </a:stretch>
        </p:blipFill>
        <p:spPr bwMode="auto">
          <a:xfrm>
            <a:off x="6711696" y="3200400"/>
            <a:ext cx="2432304" cy="3657600"/>
          </a:xfrm>
          <a:prstGeom prst="rect">
            <a:avLst/>
          </a:prstGeom>
          <a:noFill/>
          <a:ln w="38100">
            <a:solidFill>
              <a:srgbClr val="FF0000"/>
            </a:solidFill>
          </a:ln>
        </p:spPr>
      </p:pic>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l="-29000" r="-2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75191"/>
            <a:ext cx="7772400" cy="4625609"/>
          </a:xfrm>
        </p:spPr>
        <p:txBody>
          <a:bodyPr>
            <a:normAutofit fontScale="85000" lnSpcReduction="10000"/>
          </a:bodyPr>
          <a:lstStyle/>
          <a:p>
            <a:pPr marL="633222" indent="-514350">
              <a:buNone/>
            </a:pPr>
            <a:r>
              <a:rPr lang="ru-RU" b="1" dirty="0" smtClean="0"/>
              <a:t>Побродив по интернету, увидела, что многих пользователей волнует вопрос «</a:t>
            </a:r>
            <a:r>
              <a:rPr lang="ru-RU" b="1" dirty="0" smtClean="0">
                <a:solidFill>
                  <a:srgbClr val="FF0000"/>
                </a:solidFill>
              </a:rPr>
              <a:t>как бросить курить быстро?» </a:t>
            </a:r>
            <a:r>
              <a:rPr lang="ru-RU" b="1" dirty="0" smtClean="0"/>
              <a:t>и задают этот вопрос огромное количество пользователей (80000 в месяц). Согласитесь, огромное число людей пытаются найти для себя ответы на вопрос «как бросить курить?». </a:t>
            </a:r>
          </a:p>
          <a:p>
            <a:pPr marL="633222" indent="-514350">
              <a:buNone/>
            </a:pPr>
            <a:r>
              <a:rPr lang="ru-RU" b="1" u="sng" dirty="0" smtClean="0">
                <a:solidFill>
                  <a:srgbClr val="FF0000"/>
                </a:solidFill>
              </a:rPr>
              <a:t>Никотиновая зависимость</a:t>
            </a:r>
            <a:r>
              <a:rPr lang="ru-RU" b="1" dirty="0" smtClean="0">
                <a:solidFill>
                  <a:srgbClr val="FF0000"/>
                </a:solidFill>
              </a:rPr>
              <a:t> </a:t>
            </a:r>
            <a:r>
              <a:rPr lang="ru-RU" b="1" dirty="0" smtClean="0"/>
              <a:t>– именно она не дает бросить курить.</a:t>
            </a:r>
          </a:p>
          <a:p>
            <a:pPr marL="633222" indent="-514350">
              <a:buNone/>
            </a:pPr>
            <a:r>
              <a:rPr lang="ru-RU" b="1" dirty="0" smtClean="0"/>
              <a:t>Бросить курить - это очень тяжелый процесс, но люди выдерживают его и становятся независимыми, здоровыми людьми.</a:t>
            </a:r>
          </a:p>
          <a:p>
            <a:endParaRPr lang="ru-RU" dirty="0"/>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5400" b="1" dirty="0" smtClean="0">
                <a:solidFill>
                  <a:srgbClr val="FF0000"/>
                </a:solidFill>
              </a:rPr>
              <a:t>Не попади и ты в этот </a:t>
            </a:r>
          </a:p>
          <a:p>
            <a:pPr algn="ctr">
              <a:buNone/>
            </a:pPr>
            <a:r>
              <a:rPr lang="ru-RU" sz="5400" b="1" dirty="0" smtClean="0">
                <a:solidFill>
                  <a:srgbClr val="FF0000"/>
                </a:solidFill>
              </a:rPr>
              <a:t>«капкан курения»!</a:t>
            </a:r>
          </a:p>
          <a:p>
            <a:pPr algn="ctr">
              <a:buNone/>
            </a:pPr>
            <a:endParaRPr lang="ru-RU" sz="5400" dirty="0">
              <a:solidFill>
                <a:srgbClr val="FF0000"/>
              </a:solidFill>
            </a:endParaRPr>
          </a:p>
        </p:txBody>
      </p:sp>
      <p:pic>
        <p:nvPicPr>
          <p:cNvPr id="4" name="Рисунок 3" descr="get_img.jpg"/>
          <p:cNvPicPr>
            <a:picLocks noChangeAspect="1"/>
          </p:cNvPicPr>
          <p:nvPr/>
        </p:nvPicPr>
        <p:blipFill>
          <a:blip r:embed="rId2" cstate="print"/>
          <a:stretch>
            <a:fillRect/>
          </a:stretch>
        </p:blipFill>
        <p:spPr>
          <a:xfrm>
            <a:off x="0" y="4724400"/>
            <a:ext cx="2286000" cy="2133599"/>
          </a:xfrm>
          <a:prstGeom prst="rect">
            <a:avLst/>
          </a:prstGeom>
          <a:ln>
            <a:noFill/>
          </a:ln>
          <a:effectLst>
            <a:softEdge rad="112500"/>
          </a:effectLst>
        </p:spPr>
      </p:pic>
      <p:pic>
        <p:nvPicPr>
          <p:cNvPr id="5" name="Рисунок 4" descr="shutterstock_39793612.jpg"/>
          <p:cNvPicPr>
            <a:picLocks noChangeAspect="1"/>
          </p:cNvPicPr>
          <p:nvPr/>
        </p:nvPicPr>
        <p:blipFill>
          <a:blip r:embed="rId3" cstate="print"/>
          <a:stretch>
            <a:fillRect/>
          </a:stretch>
        </p:blipFill>
        <p:spPr>
          <a:xfrm>
            <a:off x="2286000" y="4572000"/>
            <a:ext cx="2057400" cy="2286000"/>
          </a:xfrm>
          <a:prstGeom prst="rect">
            <a:avLst/>
          </a:prstGeom>
          <a:ln>
            <a:noFill/>
          </a:ln>
          <a:effectLst>
            <a:softEdge rad="112500"/>
          </a:effectLst>
        </p:spPr>
      </p:pic>
      <p:pic>
        <p:nvPicPr>
          <p:cNvPr id="6" name="Рисунок 5" descr="как-избавиться-от-вредной-привычки.jpg"/>
          <p:cNvPicPr>
            <a:picLocks noChangeAspect="1"/>
          </p:cNvPicPr>
          <p:nvPr/>
        </p:nvPicPr>
        <p:blipFill>
          <a:blip r:embed="rId4" cstate="print"/>
          <a:stretch>
            <a:fillRect/>
          </a:stretch>
        </p:blipFill>
        <p:spPr>
          <a:xfrm>
            <a:off x="4343400" y="4572000"/>
            <a:ext cx="2514600" cy="2286000"/>
          </a:xfrm>
          <a:prstGeom prst="rect">
            <a:avLst/>
          </a:prstGeom>
          <a:ln>
            <a:noFill/>
          </a:ln>
          <a:effectLst>
            <a:softEdge rad="112500"/>
          </a:effectLst>
        </p:spPr>
      </p:pic>
      <p:pic>
        <p:nvPicPr>
          <p:cNvPr id="7" name="Рисунок 6" descr="122326-335x500-SmokingWithdrawal8.jpg"/>
          <p:cNvPicPr>
            <a:picLocks noChangeAspect="1"/>
          </p:cNvPicPr>
          <p:nvPr/>
        </p:nvPicPr>
        <p:blipFill>
          <a:blip r:embed="rId5" cstate="print"/>
          <a:stretch>
            <a:fillRect/>
          </a:stretch>
        </p:blipFill>
        <p:spPr>
          <a:xfrm>
            <a:off x="6634163" y="4572000"/>
            <a:ext cx="2509837" cy="2286000"/>
          </a:xfrm>
          <a:prstGeom prst="rect">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990600"/>
            <a:ext cx="8839200" cy="2514600"/>
          </a:xfrm>
        </p:spPr>
        <p:txBody>
          <a:bodyPr>
            <a:normAutofit/>
          </a:bodyPr>
          <a:lstStyle/>
          <a:p>
            <a:pPr algn="ctr"/>
            <a:r>
              <a:rPr lang="ru-RU" dirty="0" smtClean="0">
                <a:solidFill>
                  <a:srgbClr val="FF0000"/>
                </a:solidFill>
              </a:rPr>
              <a:t>ВЛИЯНИЕ АЛКОГОЛЯ НА СОСТОЯНИЕ ЗДОРОВЬЯ ЧЕЛОВЕКА.</a:t>
            </a:r>
            <a:endParaRPr lang="ru-RU" dirty="0">
              <a:solidFill>
                <a:srgbClr val="FF0000"/>
              </a:solidFill>
            </a:endParaRPr>
          </a:p>
        </p:txBody>
      </p:sp>
      <p:sp>
        <p:nvSpPr>
          <p:cNvPr id="3" name="Подзаголовок 2"/>
          <p:cNvSpPr>
            <a:spLocks noGrp="1"/>
          </p:cNvSpPr>
          <p:nvPr>
            <p:ph type="subTitle" idx="1"/>
          </p:nvPr>
        </p:nvSpPr>
        <p:spPr>
          <a:xfrm>
            <a:off x="1066800" y="5257800"/>
            <a:ext cx="8077200" cy="1499616"/>
          </a:xfrm>
        </p:spPr>
        <p:txBody>
          <a:bodyPr/>
          <a:lstStyle/>
          <a:p>
            <a:r>
              <a:rPr lang="ru-RU" dirty="0" smtClean="0"/>
              <a:t>                             </a:t>
            </a:r>
            <a:endParaRPr lang="ru-RU" dirty="0"/>
          </a:p>
        </p:txBody>
      </p:sp>
      <p:pic>
        <p:nvPicPr>
          <p:cNvPr id="7" name="Рисунок 6" descr="Рисунок1.jpg"/>
          <p:cNvPicPr>
            <a:picLocks noChangeAspect="1"/>
          </p:cNvPicPr>
          <p:nvPr/>
        </p:nvPicPr>
        <p:blipFill>
          <a:blip r:embed="rId3" cstate="print"/>
          <a:stretch>
            <a:fillRect/>
          </a:stretch>
        </p:blipFill>
        <p:spPr>
          <a:xfrm>
            <a:off x="1600200" y="5029200"/>
            <a:ext cx="1515405" cy="1544782"/>
          </a:xfrm>
          <a:prstGeom prst="rect">
            <a:avLst/>
          </a:prstGeom>
          <a:ln w="57150">
            <a:solidFill>
              <a:srgbClr val="FF0000"/>
            </a:solidFill>
          </a:ln>
        </p:spPr>
      </p:pic>
      <p:pic>
        <p:nvPicPr>
          <p:cNvPr id="5" name="Рисунок 4" descr="Рисунок2.jpg"/>
          <p:cNvPicPr>
            <a:picLocks noChangeAspect="1"/>
          </p:cNvPicPr>
          <p:nvPr/>
        </p:nvPicPr>
        <p:blipFill>
          <a:blip r:embed="rId4" cstate="print"/>
          <a:stretch>
            <a:fillRect/>
          </a:stretch>
        </p:blipFill>
        <p:spPr>
          <a:xfrm>
            <a:off x="4267200" y="3657600"/>
            <a:ext cx="2413000" cy="3048000"/>
          </a:xfrm>
          <a:prstGeom prst="rect">
            <a:avLst/>
          </a:prstGeom>
          <a:ln w="57150">
            <a:solidFill>
              <a:srgbClr val="FF0000"/>
            </a:solidFill>
          </a:ln>
        </p:spPr>
      </p:pic>
    </p:spTree>
  </p:cSld>
  <p:clrMapOvr>
    <a:masterClrMapping/>
  </p:clrMapOvr>
  <p:transition spd="med">
    <p:split orient="vert"/>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000"/>
                                        <p:tgtEl>
                                          <p:spTgt spid="7"/>
                                        </p:tgtEl>
                                      </p:cBhvr>
                                    </p:animEffect>
                                  </p:childTnLst>
                                </p:cTn>
                              </p:par>
                            </p:childTnLst>
                          </p:cTn>
                        </p:par>
                        <p:par>
                          <p:cTn id="18" fill="hold">
                            <p:stCondLst>
                              <p:cond delay="3000"/>
                            </p:stCondLst>
                            <p:childTnLst>
                              <p:par>
                                <p:cTn id="19" presetID="8"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Содержимое 5" descr="88578365.jpg"/>
          <p:cNvPicPr>
            <a:picLocks noGrp="1" noChangeAspect="1"/>
          </p:cNvPicPr>
          <p:nvPr>
            <p:ph idx="1"/>
          </p:nvPr>
        </p:nvPicPr>
        <p:blipFill>
          <a:blip r:embed="rId2" cstate="print"/>
          <a:srcRect l="3878" t="7401" r="5525" b="4942"/>
          <a:stretch>
            <a:fillRect/>
          </a:stretch>
        </p:blipFill>
        <p:spPr>
          <a:xfrm>
            <a:off x="1600200" y="762000"/>
            <a:ext cx="6019800" cy="5824451"/>
          </a:xfrm>
          <a:prstGeom prst="ellipse">
            <a:avLst/>
          </a:prstGeom>
        </p:spPr>
      </p:pic>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04800" y="1524000"/>
            <a:ext cx="3810000" cy="3524042"/>
          </a:xfrm>
          <a:prstGeom prst="rect">
            <a:avLst/>
          </a:prstGeom>
          <a:noFill/>
          <a:ln w="9525">
            <a:noFill/>
            <a:miter lim="800000"/>
            <a:headEnd/>
            <a:tailEnd/>
          </a:ln>
          <a:effectLst/>
        </p:spPr>
        <p:txBody>
          <a:bodyPr wrap="square" anchor="ctr">
            <a:spAutoFit/>
          </a:bodyPr>
          <a:lstStyle/>
          <a:p>
            <a:pPr>
              <a:buNone/>
              <a:defRPr/>
            </a:pPr>
            <a:r>
              <a:rPr lang="ru-RU" b="1" i="1" dirty="0">
                <a:solidFill>
                  <a:schemeClr val="accent1">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В. Белинский</a:t>
            </a:r>
            <a:r>
              <a:rPr lang="ru-RU" b="1" dirty="0">
                <a:latin typeface="Times New Roman" pitchFamily="18" charset="0"/>
                <a:ea typeface="Calibri" pitchFamily="34" charset="0"/>
                <a:cs typeface="Times New Roman" pitchFamily="18" charset="0"/>
              </a:rPr>
              <a:t>. Пьют и едят все </a:t>
            </a:r>
            <a:r>
              <a:rPr lang="ru-RU" b="1" dirty="0" smtClean="0">
                <a:latin typeface="Times New Roman" pitchFamily="18" charset="0"/>
                <a:ea typeface="Calibri" pitchFamily="34" charset="0"/>
                <a:cs typeface="Times New Roman" pitchFamily="18" charset="0"/>
              </a:rPr>
              <a:t>люди, но пьянствуют и </a:t>
            </a:r>
            <a:r>
              <a:rPr lang="ru-RU" b="1" dirty="0" err="1" smtClean="0">
                <a:latin typeface="Times New Roman" pitchFamily="18" charset="0"/>
                <a:ea typeface="Calibri" pitchFamily="34" charset="0"/>
                <a:cs typeface="Times New Roman" pitchFamily="18" charset="0"/>
              </a:rPr>
              <a:t>обжорствуют</a:t>
            </a:r>
            <a:r>
              <a:rPr lang="ru-RU" b="1" dirty="0" smtClean="0">
                <a:latin typeface="Times New Roman" pitchFamily="18" charset="0"/>
                <a:ea typeface="Calibri" pitchFamily="34" charset="0"/>
                <a:cs typeface="Times New Roman" pitchFamily="18" charset="0"/>
              </a:rPr>
              <a:t> только дикари.</a:t>
            </a:r>
            <a:endParaRPr lang="ru-RU" b="1" dirty="0">
              <a:latin typeface="Arial" pitchFamily="34" charset="0"/>
              <a:cs typeface="Arial" pitchFamily="34" charset="0"/>
            </a:endParaRPr>
          </a:p>
          <a:p>
            <a:pPr eaLnBrk="0" hangingPunct="0">
              <a:buNone/>
              <a:defRPr/>
            </a:pPr>
            <a:r>
              <a:rPr lang="ru-RU" sz="2800" b="1" i="1" dirty="0">
                <a:latin typeface="Times New Roman" pitchFamily="18" charset="0"/>
                <a:ea typeface="Calibri" pitchFamily="34" charset="0"/>
                <a:cs typeface="Times New Roman" pitchFamily="18" charset="0"/>
              </a:rPr>
              <a:t>      </a:t>
            </a:r>
            <a:endParaRPr lang="ru-RU" sz="2800" b="1" dirty="0">
              <a:latin typeface="Arial" pitchFamily="34" charset="0"/>
              <a:cs typeface="Arial" pitchFamily="34" charset="0"/>
            </a:endParaRPr>
          </a:p>
        </p:txBody>
      </p:sp>
      <p:pic>
        <p:nvPicPr>
          <p:cNvPr id="6" name="Рисунок 5" descr="61813536_1279776664_belinskiy.gif"/>
          <p:cNvPicPr>
            <a:picLocks noChangeAspect="1"/>
          </p:cNvPicPr>
          <p:nvPr/>
        </p:nvPicPr>
        <p:blipFill>
          <a:blip r:embed="rId2" cstate="print"/>
          <a:stretch>
            <a:fillRect/>
          </a:stretch>
        </p:blipFill>
        <p:spPr>
          <a:xfrm>
            <a:off x="4648200" y="2828925"/>
            <a:ext cx="3676650" cy="4029075"/>
          </a:xfrm>
          <a:prstGeom prst="ellipse">
            <a:avLst/>
          </a:prstGeom>
          <a:ln>
            <a:noFill/>
          </a:ln>
          <a:effectLst>
            <a:softEdge rad="112500"/>
          </a:effectLst>
        </p:spPr>
      </p:pic>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FF00"/>
                </a:solidFill>
              </a:rPr>
              <a:t>     Пред история</a:t>
            </a:r>
            <a:endParaRPr lang="ru-RU" dirty="0">
              <a:solidFill>
                <a:srgbClr val="FFFF00"/>
              </a:solidFill>
            </a:endParaRPr>
          </a:p>
        </p:txBody>
      </p:sp>
      <p:sp>
        <p:nvSpPr>
          <p:cNvPr id="3" name="Содержимое 2"/>
          <p:cNvSpPr>
            <a:spLocks noGrp="1"/>
          </p:cNvSpPr>
          <p:nvPr>
            <p:ph idx="1"/>
          </p:nvPr>
        </p:nvSpPr>
        <p:spPr>
          <a:xfrm>
            <a:off x="0" y="1524000"/>
            <a:ext cx="9144000" cy="5334000"/>
          </a:xfrm>
        </p:spPr>
        <p:txBody>
          <a:bodyPr>
            <a:noAutofit/>
          </a:bodyPr>
          <a:lstStyle/>
          <a:p>
            <a:pPr marL="461772" indent="-342900">
              <a:buNone/>
            </a:pPr>
            <a:r>
              <a:rPr lang="ru-RU" sz="1800" b="1" dirty="0" smtClean="0"/>
              <a:t>История алкоголя весьма древняя наука, которая берет свои корни далеко в прошлом. Так давайте же мы поведаем вам о долгом пусти истории алкоголя и его зарождении в недрах древних времен. Так вот, впервые упоминания об алкоголе дошли до нашего времени со времен IV в. н. э от в те времена очень знатного китайского алхимика </a:t>
            </a:r>
            <a:r>
              <a:rPr lang="ru-RU" sz="1800" b="1" dirty="0" err="1" smtClean="0"/>
              <a:t>Гэ</a:t>
            </a:r>
            <a:r>
              <a:rPr lang="ru-RU" sz="1800" b="1" dirty="0" smtClean="0"/>
              <a:t> </a:t>
            </a:r>
            <a:r>
              <a:rPr lang="ru-RU" sz="1800" b="1" dirty="0" err="1" smtClean="0"/>
              <a:t>Хуна</a:t>
            </a:r>
            <a:r>
              <a:rPr lang="ru-RU" sz="1800" b="1" dirty="0" smtClean="0"/>
              <a:t>. Он алкоголь сравнивал с вином, но говорил, что в отличии от вина, которое имеет красный темный цвет и обладает вкусом перебродившего винограда, то это прозрачное вино, перебродившее 9 раз. Соответственно таким сравнением он хотел сказать, что алкоголь в 9 раз крепче, нежели вино. Но если вспоминать о первооткрывателях алкоголя на Западе Земли, то здесь открытие дистиллированного алкоголя (этанола) отожествляют с именем алхимика  Раймонда </a:t>
            </a:r>
            <a:r>
              <a:rPr lang="ru-RU" sz="1800" b="1" dirty="0" err="1" smtClean="0"/>
              <a:t>Луллия</a:t>
            </a:r>
            <a:r>
              <a:rPr lang="ru-RU" sz="1800" b="1" dirty="0" smtClean="0"/>
              <a:t>. Кроме того, последователь </a:t>
            </a:r>
            <a:r>
              <a:rPr lang="ru-RU" sz="1800" b="1" dirty="0" err="1" smtClean="0"/>
              <a:t>Луллия</a:t>
            </a:r>
            <a:r>
              <a:rPr lang="ru-RU" sz="1800" b="1" dirty="0" smtClean="0"/>
              <a:t> Арнольд из Вилланов изобрел на основе этого самого алкоголя истинный эликсир под названием «</a:t>
            </a:r>
            <a:r>
              <a:rPr lang="ru-RU" sz="1800" b="1" dirty="0" err="1" smtClean="0"/>
              <a:t>aqua</a:t>
            </a:r>
            <a:r>
              <a:rPr lang="ru-RU" sz="1800" b="1" dirty="0" smtClean="0"/>
              <a:t> </a:t>
            </a:r>
            <a:r>
              <a:rPr lang="ru-RU" sz="1800" b="1" dirty="0" err="1" smtClean="0"/>
              <a:t>vini</a:t>
            </a:r>
            <a:r>
              <a:rPr lang="ru-RU" sz="1800" b="1" dirty="0" smtClean="0"/>
              <a:t>» или как его на сегодняшний день называют – бренди. Хотя появление такого напитка для многих в то время стало предзнаменованием конца </a:t>
            </a:r>
            <a:r>
              <a:rPr lang="ru-RU" sz="1800" b="1" dirty="0" err="1" smtClean="0"/>
              <a:t>света.Позже</a:t>
            </a:r>
            <a:r>
              <a:rPr lang="ru-RU" sz="1800" b="1" dirty="0" smtClean="0"/>
              <a:t> была создана абсолютно уникальная алкогольная панацея, которую Арнольд стал получать ферментируя вино из конского навоза.</a:t>
            </a:r>
            <a:endParaRPr lang="ru-RU" sz="1800" b="1" dirty="0"/>
          </a:p>
        </p:txBody>
      </p:sp>
      <p:pic>
        <p:nvPicPr>
          <p:cNvPr id="1032" name="Picture 8" descr="C:\Users\пользователь\AppData\Local\Microsoft\Windows\Temporary Internet Files\Content.IE5\AJFWN6EL\MC900357111[1].wmf"/>
          <p:cNvPicPr>
            <a:picLocks noChangeAspect="1" noChangeArrowheads="1"/>
          </p:cNvPicPr>
          <p:nvPr/>
        </p:nvPicPr>
        <p:blipFill>
          <a:blip r:embed="rId2" cstate="print"/>
          <a:srcRect/>
          <a:stretch>
            <a:fillRect/>
          </a:stretch>
        </p:blipFill>
        <p:spPr bwMode="auto">
          <a:xfrm>
            <a:off x="2667000" y="6195060"/>
            <a:ext cx="3673145" cy="66294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5029200"/>
            <a:ext cx="8839200" cy="1252728"/>
          </a:xfrm>
        </p:spPr>
        <p:txBody>
          <a:bodyPr>
            <a:normAutofit/>
          </a:bodyPr>
          <a:lstStyle/>
          <a:p>
            <a:r>
              <a:rPr lang="ru-RU" sz="4000" dirty="0" smtClean="0"/>
              <a:t>           </a:t>
            </a:r>
            <a:r>
              <a:rPr lang="ru-RU" sz="4000" dirty="0" err="1" smtClean="0"/>
              <a:t>Гэ</a:t>
            </a:r>
            <a:r>
              <a:rPr lang="ru-RU" sz="4000" dirty="0" smtClean="0"/>
              <a:t> </a:t>
            </a:r>
            <a:r>
              <a:rPr lang="ru-RU" sz="4000" dirty="0" err="1" smtClean="0"/>
              <a:t>Хуна</a:t>
            </a:r>
            <a:r>
              <a:rPr lang="ru-RU" sz="4000" dirty="0" smtClean="0"/>
              <a:t>              Раймонд </a:t>
            </a:r>
            <a:r>
              <a:rPr lang="ru-RU" sz="4000" dirty="0" err="1" smtClean="0"/>
              <a:t>Луллия</a:t>
            </a:r>
            <a:endParaRPr lang="ru-RU" sz="4000" dirty="0"/>
          </a:p>
        </p:txBody>
      </p:sp>
      <p:pic>
        <p:nvPicPr>
          <p:cNvPr id="4" name="Содержимое 3" descr="u' [eyf.jpg"/>
          <p:cNvPicPr>
            <a:picLocks noGrp="1" noChangeAspect="1"/>
          </p:cNvPicPr>
          <p:nvPr>
            <p:ph idx="1"/>
          </p:nvPr>
        </p:nvPicPr>
        <p:blipFill>
          <a:blip r:embed="rId2" cstate="print"/>
          <a:srcRect l="9143"/>
          <a:stretch>
            <a:fillRect/>
          </a:stretch>
        </p:blipFill>
        <p:spPr>
          <a:xfrm>
            <a:off x="457200" y="762000"/>
            <a:ext cx="3276600" cy="4171950"/>
          </a:xfrm>
          <a:prstGeom prst="ellipse">
            <a:avLst/>
          </a:prstGeom>
          <a:ln>
            <a:noFill/>
          </a:ln>
          <a:effectLst>
            <a:softEdge rad="112500"/>
          </a:effectLst>
        </p:spPr>
      </p:pic>
      <p:pic>
        <p:nvPicPr>
          <p:cNvPr id="5" name="Рисунок 4" descr="раймонд лулия.jpg"/>
          <p:cNvPicPr>
            <a:picLocks noChangeAspect="1"/>
          </p:cNvPicPr>
          <p:nvPr/>
        </p:nvPicPr>
        <p:blipFill>
          <a:blip r:embed="rId3" cstate="print"/>
          <a:srcRect l="4700" t="3333" r="2867" b="18889"/>
          <a:stretch>
            <a:fillRect/>
          </a:stretch>
        </p:blipFill>
        <p:spPr>
          <a:xfrm>
            <a:off x="4419600" y="609600"/>
            <a:ext cx="4191000" cy="4495800"/>
          </a:xfrm>
          <a:prstGeom prst="ellipse">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5448"/>
            <a:ext cx="8915400" cy="1252728"/>
          </a:xfrm>
        </p:spPr>
        <p:txBody>
          <a:bodyPr>
            <a:normAutofit fontScale="90000"/>
          </a:bodyPr>
          <a:lstStyle/>
          <a:p>
            <a:r>
              <a:rPr lang="ru-RU" dirty="0" smtClean="0">
                <a:solidFill>
                  <a:srgbClr val="FF0000"/>
                </a:solidFill>
              </a:rPr>
              <a:t>Эти бутылки причина многих бед…</a:t>
            </a:r>
            <a:endParaRPr lang="ru-RU" dirty="0">
              <a:solidFill>
                <a:srgbClr val="FF0000"/>
              </a:solidFill>
            </a:endParaRPr>
          </a:p>
        </p:txBody>
      </p:sp>
      <p:pic>
        <p:nvPicPr>
          <p:cNvPr id="4" name="Содержимое 3" descr="Torvard0.jpg"/>
          <p:cNvPicPr>
            <a:picLocks noGrp="1" noChangeAspect="1"/>
          </p:cNvPicPr>
          <p:nvPr>
            <p:ph idx="1"/>
          </p:nvPr>
        </p:nvPicPr>
        <p:blipFill>
          <a:blip r:embed="rId2" cstate="print"/>
          <a:stretch>
            <a:fillRect/>
          </a:stretch>
        </p:blipFill>
        <p:spPr>
          <a:xfrm>
            <a:off x="1981200" y="1371600"/>
            <a:ext cx="5943600" cy="5486400"/>
          </a:xfrm>
          <a:prstGeom prst="rect">
            <a:avLst/>
          </a:prstGeom>
          <a:ln>
            <a:noFill/>
          </a:ln>
          <a:effectLst>
            <a:softEdge rad="112500"/>
          </a:effectLst>
        </p:spPr>
      </p:pic>
      <p:sp>
        <p:nvSpPr>
          <p:cNvPr id="6" name="Знак запрета 5"/>
          <p:cNvSpPr/>
          <p:nvPr/>
        </p:nvSpPr>
        <p:spPr>
          <a:xfrm>
            <a:off x="2286000" y="1828800"/>
            <a:ext cx="5181600" cy="48006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155" decel="100000"/>
                                        <p:tgtEl>
                                          <p:spTgt spid="6"/>
                                        </p:tgtEl>
                                      </p:cBhvr>
                                    </p:animEffect>
                                    <p:animScale>
                                      <p:cBhvr>
                                        <p:cTn id="13" dur="1155" decel="100000"/>
                                        <p:tgtEl>
                                          <p:spTgt spid="6"/>
                                        </p:tgtEl>
                                      </p:cBhvr>
                                      <p:from x="10000" y="10000"/>
                                      <p:to x="200000" y="450000"/>
                                    </p:animScale>
                                    <p:animScale>
                                      <p:cBhvr>
                                        <p:cTn id="14" dur="1845" accel="100000" fill="hold">
                                          <p:stCondLst>
                                            <p:cond delay="1155"/>
                                          </p:stCondLst>
                                        </p:cTn>
                                        <p:tgtEl>
                                          <p:spTgt spid="6"/>
                                        </p:tgtEl>
                                      </p:cBhvr>
                                      <p:from x="200000" y="450000"/>
                                      <p:to x="100000" y="100000"/>
                                    </p:animScale>
                                    <p:set>
                                      <p:cBhvr>
                                        <p:cTn id="15" dur="1155" fill="hold"/>
                                        <p:tgtEl>
                                          <p:spTgt spid="6"/>
                                        </p:tgtEl>
                                        <p:attrNameLst>
                                          <p:attrName>ppt_x</p:attrName>
                                        </p:attrNameLst>
                                      </p:cBhvr>
                                      <p:to>
                                        <p:strVal val="(0.5)"/>
                                      </p:to>
                                    </p:set>
                                    <p:anim from="(0.5)" to="(#ppt_x)" calcmode="lin" valueType="num">
                                      <p:cBhvr>
                                        <p:cTn id="16" dur="1845" accel="100000" fill="hold">
                                          <p:stCondLst>
                                            <p:cond delay="1155"/>
                                          </p:stCondLst>
                                        </p:cTn>
                                        <p:tgtEl>
                                          <p:spTgt spid="6"/>
                                        </p:tgtEl>
                                        <p:attrNameLst>
                                          <p:attrName>ppt_x</p:attrName>
                                        </p:attrNameLst>
                                      </p:cBhvr>
                                    </p:anim>
                                    <p:set>
                                      <p:cBhvr>
                                        <p:cTn id="17" dur="1155" fill="hold"/>
                                        <p:tgtEl>
                                          <p:spTgt spid="6"/>
                                        </p:tgtEl>
                                        <p:attrNameLst>
                                          <p:attrName>ppt_y</p:attrName>
                                        </p:attrNameLst>
                                      </p:cBhvr>
                                      <p:to>
                                        <p:strVal val="(#ppt_y+0.4)"/>
                                      </p:to>
                                    </p:set>
                                    <p:anim from="(#ppt_y+0.4)" to="(#ppt_y)" calcmode="lin" valueType="num">
                                      <p:cBhvr>
                                        <p:cTn id="18" dur="1845" accel="100000" fill="hold">
                                          <p:stCondLst>
                                            <p:cond delay="1155"/>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 name="Содержимое 6" descr="Рисунок1.jpg"/>
          <p:cNvPicPr>
            <a:picLocks noGrp="1" noChangeAspect="1"/>
          </p:cNvPicPr>
          <p:nvPr>
            <p:ph idx="1"/>
          </p:nvPr>
        </p:nvPicPr>
        <p:blipFill>
          <a:blip r:embed="rId2" cstate="print"/>
          <a:stretch>
            <a:fillRect/>
          </a:stretch>
        </p:blipFill>
        <p:spPr>
          <a:xfrm>
            <a:off x="3124200" y="0"/>
            <a:ext cx="5629275" cy="3257550"/>
          </a:xfrm>
          <a:ln>
            <a:solidFill>
              <a:srgbClr val="FFFF00"/>
            </a:solidFill>
          </a:ln>
        </p:spPr>
      </p:pic>
      <p:sp>
        <p:nvSpPr>
          <p:cNvPr id="6" name="Текст 5"/>
          <p:cNvSpPr>
            <a:spLocks noGrp="1"/>
          </p:cNvSpPr>
          <p:nvPr>
            <p:ph type="body" sz="half" idx="2"/>
          </p:nvPr>
        </p:nvSpPr>
        <p:spPr/>
        <p:txBody>
          <a:bodyPr/>
          <a:lstStyle/>
          <a:p>
            <a:pPr algn="ctr"/>
            <a:r>
              <a:rPr lang="ru-RU" sz="2800" b="1" dirty="0" smtClean="0">
                <a:latin typeface="Times New Roman" pitchFamily="18" charset="0"/>
                <a:cs typeface="Times New Roman" pitchFamily="18" charset="0"/>
              </a:rPr>
              <a:t>В Древней Руси пили очень мало. </a:t>
            </a:r>
          </a:p>
          <a:p>
            <a:pPr algn="ctr"/>
            <a:r>
              <a:rPr lang="ru-RU" sz="2800" b="1" dirty="0" smtClean="0">
                <a:latin typeface="Times New Roman" pitchFamily="18" charset="0"/>
                <a:cs typeface="Times New Roman" pitchFamily="18" charset="0"/>
              </a:rPr>
              <a:t>Лишь на избранные праздники варили медовуху, брагу или пиво.</a:t>
            </a:r>
          </a:p>
          <a:p>
            <a:endParaRPr lang="ru-RU" dirty="0"/>
          </a:p>
        </p:txBody>
      </p:sp>
      <p:pic>
        <p:nvPicPr>
          <p:cNvPr id="8" name="Рисунок 7" descr="Рисунок2.jpg"/>
          <p:cNvPicPr>
            <a:picLocks noChangeAspect="1"/>
          </p:cNvPicPr>
          <p:nvPr/>
        </p:nvPicPr>
        <p:blipFill>
          <a:blip r:embed="rId3" cstate="print"/>
          <a:stretch>
            <a:fillRect/>
          </a:stretch>
        </p:blipFill>
        <p:spPr>
          <a:xfrm>
            <a:off x="3200400" y="3429000"/>
            <a:ext cx="2628900" cy="3248025"/>
          </a:xfrm>
          <a:prstGeom prst="rect">
            <a:avLst/>
          </a:prstGeom>
          <a:ln>
            <a:solidFill>
              <a:srgbClr val="FFFF00"/>
            </a:solidFill>
          </a:ln>
        </p:spPr>
      </p:pic>
      <p:pic>
        <p:nvPicPr>
          <p:cNvPr id="9" name="Рисунок 8" descr="Рисунок3.jpg"/>
          <p:cNvPicPr>
            <a:picLocks noChangeAspect="1"/>
          </p:cNvPicPr>
          <p:nvPr/>
        </p:nvPicPr>
        <p:blipFill>
          <a:blip r:embed="rId4" cstate="print"/>
          <a:stretch>
            <a:fillRect/>
          </a:stretch>
        </p:blipFill>
        <p:spPr>
          <a:xfrm>
            <a:off x="6553200" y="3810000"/>
            <a:ext cx="1643063" cy="2537012"/>
          </a:xfrm>
          <a:prstGeom prst="rect">
            <a:avLst/>
          </a:prstGeom>
          <a:ln>
            <a:solidFill>
              <a:srgbClr val="FFFF00"/>
            </a:solid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mn-lt"/>
              </a:rPr>
              <a:t>31 </a:t>
            </a:r>
            <a:r>
              <a:rPr lang="ru-RU" dirty="0" err="1" smtClean="0">
                <a:solidFill>
                  <a:srgbClr val="FF0000"/>
                </a:solidFill>
                <a:latin typeface="+mn-lt"/>
              </a:rPr>
              <a:t>мая-день</a:t>
            </a:r>
            <a:r>
              <a:rPr lang="ru-RU" dirty="0" smtClean="0">
                <a:solidFill>
                  <a:srgbClr val="FF0000"/>
                </a:solidFill>
                <a:latin typeface="+mn-lt"/>
              </a:rPr>
              <a:t> отказа от курения!</a:t>
            </a:r>
            <a:endParaRPr lang="ru-RU" dirty="0">
              <a:solidFill>
                <a:srgbClr val="FF0000"/>
              </a:solidFill>
              <a:latin typeface="+mn-lt"/>
            </a:endParaRPr>
          </a:p>
        </p:txBody>
      </p:sp>
      <p:pic>
        <p:nvPicPr>
          <p:cNvPr id="6" name="Содержимое 5" descr="34338575_77647.gif"/>
          <p:cNvPicPr>
            <a:picLocks noGrp="1" noChangeAspect="1"/>
          </p:cNvPicPr>
          <p:nvPr>
            <p:ph idx="1"/>
          </p:nvPr>
        </p:nvPicPr>
        <p:blipFill>
          <a:blip r:embed="rId2" cstate="print"/>
          <a:stretch>
            <a:fillRect/>
          </a:stretch>
        </p:blipFill>
        <p:spPr>
          <a:xfrm>
            <a:off x="2286001" y="1752600"/>
            <a:ext cx="4457394" cy="4549775"/>
          </a:xfrm>
          <a:prstGeom prst="ellipse">
            <a:avLst/>
          </a:prstGeom>
        </p:spPr>
      </p:pic>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75191"/>
            <a:ext cx="4343400" cy="4625609"/>
          </a:xfrm>
        </p:spPr>
        <p:txBody>
          <a:bodyPr/>
          <a:lstStyle/>
          <a:p>
            <a:pPr>
              <a:buNone/>
            </a:pPr>
            <a:r>
              <a:rPr lang="ru-RU" b="1" dirty="0" smtClean="0">
                <a:effectLst>
                  <a:outerShdw blurRad="38100" dist="38100" dir="2700000" algn="tl">
                    <a:srgbClr val="C0C0C0"/>
                  </a:outerShdw>
                </a:effectLst>
                <a:latin typeface="Times New Roman" pitchFamily="18" charset="0"/>
                <a:cs typeface="Times New Roman" pitchFamily="18" charset="0"/>
              </a:rPr>
              <a:t>А</a:t>
            </a: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лкогольн</a:t>
            </a:r>
            <a:r>
              <a:rPr lang="ru-RU" b="1" dirty="0" smtClean="0">
                <a:effectLst>
                  <a:outerShdw blurRad="38100" dist="38100" dir="2700000" algn="tl">
                    <a:srgbClr val="C0C0C0"/>
                  </a:outerShdw>
                </a:effectLst>
                <a:latin typeface="Times New Roman" pitchFamily="18" charset="0"/>
                <a:cs typeface="Times New Roman" pitchFamily="18" charset="0"/>
              </a:rPr>
              <a:t>ая</a:t>
            </a:r>
            <a:r>
              <a:rPr lang="ru-RU" b="1" dirty="0" smtClean="0">
                <a:effectLst>
                  <a:outerShdw blurRad="38100" dist="38100" dir="2700000" algn="tl">
                    <a:srgbClr val="C0C0C0"/>
                  </a:outerShdw>
                </a:effectLst>
                <a:latin typeface="Times New Roman" pitchFamily="18" charset="0"/>
              </a:rPr>
              <a:t> продукци</a:t>
            </a:r>
            <a:r>
              <a:rPr lang="ru-RU" b="1" dirty="0" smtClean="0">
                <a:effectLst>
                  <a:outerShdw blurRad="38100" dist="38100" dir="2700000" algn="tl">
                    <a:srgbClr val="C0C0C0"/>
                  </a:outerShdw>
                </a:effectLst>
                <a:latin typeface="Times New Roman" pitchFamily="18" charset="0"/>
                <a:cs typeface="Times New Roman" pitchFamily="18" charset="0"/>
              </a:rPr>
              <a:t>я</a:t>
            </a:r>
            <a:r>
              <a:rPr lang="ru-RU" b="1" dirty="0" smtClean="0">
                <a:effectLst>
                  <a:outerShdw blurRad="38100" dist="38100" dir="2700000" algn="tl">
                    <a:srgbClr val="C0C0C0"/>
                  </a:outerShdw>
                </a:effectLst>
                <a:latin typeface="Times New Roman" pitchFamily="18" charset="0"/>
              </a:rPr>
              <a:t>, которая выпускается негосударственными предприятиями, содержит большое количество ядовитых веществ.</a:t>
            </a:r>
            <a:endParaRPr lang="ru-RU" dirty="0" smtClean="0">
              <a:effectLst>
                <a:outerShdw blurRad="38100" dist="38100" dir="2700000" algn="tl">
                  <a:srgbClr val="C0C0C0"/>
                </a:outerShdw>
              </a:effectLst>
              <a:latin typeface="Times New Roman" pitchFamily="18" charset="0"/>
            </a:endParaRPr>
          </a:p>
          <a:p>
            <a:endParaRPr lang="ru-RU" dirty="0"/>
          </a:p>
        </p:txBody>
      </p:sp>
      <p:pic>
        <p:nvPicPr>
          <p:cNvPr id="4" name="Рисунок 3" descr="383388838.jpg"/>
          <p:cNvPicPr>
            <a:picLocks noChangeAspect="1"/>
          </p:cNvPicPr>
          <p:nvPr/>
        </p:nvPicPr>
        <p:blipFill>
          <a:blip r:embed="rId2" cstate="print"/>
          <a:stretch>
            <a:fillRect/>
          </a:stretch>
        </p:blipFill>
        <p:spPr>
          <a:xfrm>
            <a:off x="5029200" y="304800"/>
            <a:ext cx="3886200" cy="3657600"/>
          </a:xfrm>
          <a:prstGeom prst="rect">
            <a:avLst/>
          </a:prstGeom>
          <a:ln>
            <a:noFill/>
          </a:ln>
          <a:effectLst>
            <a:softEdge rad="112500"/>
          </a:effectLst>
        </p:spPr>
      </p:pic>
      <p:pic>
        <p:nvPicPr>
          <p:cNvPr id="6" name="Рисунок 5" descr="original-1302013511.JPG"/>
          <p:cNvPicPr>
            <a:picLocks noChangeAspect="1"/>
          </p:cNvPicPr>
          <p:nvPr/>
        </p:nvPicPr>
        <p:blipFill>
          <a:blip r:embed="rId3" cstate="print"/>
          <a:stretch>
            <a:fillRect/>
          </a:stretch>
        </p:blipFill>
        <p:spPr>
          <a:xfrm>
            <a:off x="5029200" y="4038600"/>
            <a:ext cx="3886200" cy="2667000"/>
          </a:xfrm>
          <a:prstGeom prst="rect">
            <a:avLst/>
          </a:prstGeom>
          <a:ln>
            <a:noFill/>
          </a:ln>
          <a:effectLst>
            <a:softEdge rad="112500"/>
          </a:effectLst>
        </p:spPr>
      </p:pic>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3400" y="1295400"/>
            <a:ext cx="8229600" cy="4625609"/>
          </a:xfrm>
        </p:spPr>
        <p:txBody>
          <a:bodyPr/>
          <a:lstStyle/>
          <a:p>
            <a:pPr>
              <a:buNone/>
            </a:pPr>
            <a:r>
              <a:rPr lang="ru-RU" b="1" dirty="0" smtClean="0">
                <a:solidFill>
                  <a:srgbClr val="FF0000"/>
                </a:solidFill>
              </a:rPr>
              <a:t>               Сколько случалось аварий из-за </a:t>
            </a:r>
          </a:p>
          <a:p>
            <a:pPr>
              <a:buNone/>
            </a:pPr>
            <a:r>
              <a:rPr lang="ru-RU" b="1" dirty="0" smtClean="0">
                <a:solidFill>
                  <a:srgbClr val="FF0000"/>
                </a:solidFill>
              </a:rPr>
              <a:t>алкоголя,  в результате этого гибнет множество людей…</a:t>
            </a:r>
            <a:endParaRPr lang="ru-RU" b="1" dirty="0">
              <a:solidFill>
                <a:srgbClr val="FF0000"/>
              </a:solidFill>
            </a:endParaRPr>
          </a:p>
        </p:txBody>
      </p:sp>
      <p:pic>
        <p:nvPicPr>
          <p:cNvPr id="4" name="Рисунок 3" descr="xx4.jpg"/>
          <p:cNvPicPr>
            <a:picLocks noChangeAspect="1"/>
          </p:cNvPicPr>
          <p:nvPr/>
        </p:nvPicPr>
        <p:blipFill>
          <a:blip r:embed="rId2" cstate="print"/>
          <a:stretch>
            <a:fillRect/>
          </a:stretch>
        </p:blipFill>
        <p:spPr>
          <a:xfrm>
            <a:off x="1600200" y="3011714"/>
            <a:ext cx="6096000" cy="3846286"/>
          </a:xfrm>
          <a:prstGeom prst="rect">
            <a:avLst/>
          </a:prstGeom>
          <a:ln>
            <a:noFill/>
          </a:ln>
          <a:effectLst>
            <a:glow rad="228600">
              <a:schemeClr val="accent6">
                <a:satMod val="175000"/>
                <a:alpha val="40000"/>
              </a:schemeClr>
            </a:glow>
            <a:softEdge rad="112500"/>
          </a:effectLst>
        </p:spPr>
      </p:pic>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riginal-1302013511.JPG"/>
          <p:cNvPicPr>
            <a:picLocks noGrp="1" noChangeAspect="1"/>
          </p:cNvPicPr>
          <p:nvPr>
            <p:ph idx="1"/>
          </p:nvPr>
        </p:nvPicPr>
        <p:blipFill>
          <a:blip r:embed="rId2" cstate="print"/>
          <a:stretch>
            <a:fillRect/>
          </a:stretch>
        </p:blipFill>
        <p:spPr>
          <a:xfrm>
            <a:off x="-53788" y="0"/>
            <a:ext cx="9197788" cy="6858000"/>
          </a:xfrm>
        </p:spPr>
      </p:pic>
      <p:pic>
        <p:nvPicPr>
          <p:cNvPr id="5" name="Рисунок 4" descr="1301926241_drunk-driver.jpg"/>
          <p:cNvPicPr>
            <a:picLocks noChangeAspect="1"/>
          </p:cNvPicPr>
          <p:nvPr/>
        </p:nvPicPr>
        <p:blipFill>
          <a:blip r:embed="rId3" cstate="print"/>
          <a:stretch>
            <a:fillRect/>
          </a:stretch>
        </p:blipFill>
        <p:spPr>
          <a:xfrm>
            <a:off x="304800" y="424355"/>
            <a:ext cx="8991600" cy="6433645"/>
          </a:xfrm>
          <a:prstGeom prst="rect">
            <a:avLst/>
          </a:prstGeom>
        </p:spPr>
      </p:pic>
      <p:pic>
        <p:nvPicPr>
          <p:cNvPr id="6" name="Рисунок 5" descr="accident-21.jpg"/>
          <p:cNvPicPr>
            <a:picLocks noChangeAspect="1"/>
          </p:cNvPicPr>
          <p:nvPr/>
        </p:nvPicPr>
        <p:blipFill>
          <a:blip r:embed="rId4" cstate="print"/>
          <a:stretch>
            <a:fillRect/>
          </a:stretch>
        </p:blipFill>
        <p:spPr>
          <a:xfrm>
            <a:off x="1143000" y="1066800"/>
            <a:ext cx="8153400" cy="5791200"/>
          </a:xfrm>
          <a:prstGeom prst="rect">
            <a:avLst/>
          </a:prstGeom>
        </p:spPr>
      </p:pic>
      <p:pic>
        <p:nvPicPr>
          <p:cNvPr id="7" name="Рисунок 6" descr="adc643d99ba3498224db6fa1aca9e3ec.jpeg"/>
          <p:cNvPicPr>
            <a:picLocks noChangeAspect="1"/>
          </p:cNvPicPr>
          <p:nvPr/>
        </p:nvPicPr>
        <p:blipFill>
          <a:blip r:embed="rId5" cstate="print"/>
          <a:stretch>
            <a:fillRect/>
          </a:stretch>
        </p:blipFill>
        <p:spPr>
          <a:xfrm>
            <a:off x="2286000" y="1280126"/>
            <a:ext cx="7010400" cy="5577874"/>
          </a:xfrm>
          <a:prstGeom prst="rect">
            <a:avLst/>
          </a:prstGeom>
        </p:spPr>
      </p:pic>
      <p:pic>
        <p:nvPicPr>
          <p:cNvPr id="8" name="Рисунок 7" descr="9.jpg"/>
          <p:cNvPicPr>
            <a:picLocks noChangeAspect="1"/>
          </p:cNvPicPr>
          <p:nvPr/>
        </p:nvPicPr>
        <p:blipFill>
          <a:blip r:embed="rId6" cstate="print"/>
          <a:stretch>
            <a:fillRect/>
          </a:stretch>
        </p:blipFill>
        <p:spPr>
          <a:xfrm>
            <a:off x="3581400" y="2270760"/>
            <a:ext cx="5734050" cy="4587240"/>
          </a:xfrm>
          <a:prstGeom prst="rect">
            <a:avLst/>
          </a:prstGeom>
        </p:spPr>
      </p:pic>
      <p:pic>
        <p:nvPicPr>
          <p:cNvPr id="9" name="Рисунок 8" descr="p170imk.jpg"/>
          <p:cNvPicPr>
            <a:picLocks noChangeAspect="1"/>
          </p:cNvPicPr>
          <p:nvPr/>
        </p:nvPicPr>
        <p:blipFill>
          <a:blip r:embed="rId7" cstate="print"/>
          <a:stretch>
            <a:fillRect/>
          </a:stretch>
        </p:blipFill>
        <p:spPr>
          <a:xfrm>
            <a:off x="5943600" y="2705100"/>
            <a:ext cx="3409950" cy="4152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xit" presetSubtype="0" fill="hold" nodeType="afterEffect">
                                  <p:stCondLst>
                                    <p:cond delay="0"/>
                                  </p:stCondLst>
                                  <p:childTnLst>
                                    <p:animEffect transition="out" filter="fade">
                                      <p:cBhvr>
                                        <p:cTn id="6" dur="1155" accel="100000">
                                          <p:stCondLst>
                                            <p:cond delay="1845"/>
                                          </p:stCondLst>
                                        </p:cTn>
                                        <p:tgtEl>
                                          <p:spTgt spid="9"/>
                                        </p:tgtEl>
                                      </p:cBhvr>
                                    </p:animEffect>
                                    <p:animScale>
                                      <p:cBhvr>
                                        <p:cTn id="7" dur="1155" accel="100000">
                                          <p:stCondLst>
                                            <p:cond delay="1845"/>
                                          </p:stCondLst>
                                        </p:cTn>
                                        <p:tgtEl>
                                          <p:spTgt spid="9"/>
                                        </p:tgtEl>
                                      </p:cBhvr>
                                      <p:from x="200000" y="450000"/>
                                      <p:to x="10000" y="10000"/>
                                    </p:animScale>
                                    <p:animScale>
                                      <p:cBhvr>
                                        <p:cTn id="8" dur="1845" decel="100000"/>
                                        <p:tgtEl>
                                          <p:spTgt spid="9"/>
                                        </p:tgtEl>
                                      </p:cBhvr>
                                      <p:from x="100000" y="100000"/>
                                      <p:to x="200000" y="450000"/>
                                    </p:animScale>
                                    <p:anim from="(ppt_x)" to="(0.5)" calcmode="lin" valueType="num">
                                      <p:cBhvr>
                                        <p:cTn id="9" dur="1845" decel="100000"/>
                                        <p:tgtEl>
                                          <p:spTgt spid="9"/>
                                        </p:tgtEl>
                                        <p:attrNameLst>
                                          <p:attrName>ppt_x</p:attrName>
                                        </p:attrNameLst>
                                      </p:cBhvr>
                                    </p:anim>
                                    <p:anim from="(0.5)" to="(0.5)" calcmode="lin" valueType="num">
                                      <p:cBhvr>
                                        <p:cTn id="10" dur="1155">
                                          <p:stCondLst>
                                            <p:cond delay="1845"/>
                                          </p:stCondLst>
                                        </p:cTn>
                                        <p:tgtEl>
                                          <p:spTgt spid="9"/>
                                        </p:tgtEl>
                                        <p:attrNameLst>
                                          <p:attrName>ppt_x</p:attrName>
                                        </p:attrNameLst>
                                      </p:cBhvr>
                                    </p:anim>
                                    <p:anim from="(ppt_y)" to="(ppt_y+0.4)" calcmode="lin" valueType="num">
                                      <p:cBhvr>
                                        <p:cTn id="11" dur="1845" decel="100000"/>
                                        <p:tgtEl>
                                          <p:spTgt spid="9"/>
                                        </p:tgtEl>
                                        <p:attrNameLst>
                                          <p:attrName>ppt_y</p:attrName>
                                        </p:attrNameLst>
                                      </p:cBhvr>
                                    </p:anim>
                                    <p:anim from="(ppt_y)" to="(ppt_y)" calcmode="lin" valueType="num">
                                      <p:cBhvr>
                                        <p:cTn id="12" dur="1155">
                                          <p:stCondLst>
                                            <p:cond delay="1845"/>
                                          </p:stCondLst>
                                        </p:cTn>
                                        <p:tgtEl>
                                          <p:spTgt spid="9"/>
                                        </p:tgtEl>
                                        <p:attrNameLst>
                                          <p:attrName>ppt_y</p:attrName>
                                        </p:attrNameLst>
                                      </p:cBhvr>
                                    </p:anim>
                                    <p:set>
                                      <p:cBhvr>
                                        <p:cTn id="13" dur="1" fill="hold">
                                          <p:stCondLst>
                                            <p:cond delay="2999"/>
                                          </p:stCondLst>
                                        </p:cTn>
                                        <p:tgtEl>
                                          <p:spTgt spid="9"/>
                                        </p:tgtEl>
                                        <p:attrNameLst>
                                          <p:attrName>style.visibility</p:attrName>
                                        </p:attrNameLst>
                                      </p:cBhvr>
                                      <p:to>
                                        <p:strVal val="hidden"/>
                                      </p:to>
                                    </p:set>
                                  </p:childTnLst>
                                </p:cTn>
                              </p:par>
                            </p:childTnLst>
                          </p:cTn>
                        </p:par>
                        <p:par>
                          <p:cTn id="14" fill="hold">
                            <p:stCondLst>
                              <p:cond delay="3000"/>
                            </p:stCondLst>
                            <p:childTnLst>
                              <p:par>
                                <p:cTn id="15" presetID="37" presetClass="exit" presetSubtype="0" fill="hold" nodeType="afterEffect">
                                  <p:stCondLst>
                                    <p:cond delay="0"/>
                                  </p:stCondLst>
                                  <p:childTnLst>
                                    <p:animEffect transition="out" filter="fade">
                                      <p:cBhvr>
                                        <p:cTn id="16" dur="3000"/>
                                        <p:tgtEl>
                                          <p:spTgt spid="8"/>
                                        </p:tgtEl>
                                      </p:cBhvr>
                                    </p:animEffect>
                                    <p:anim calcmode="lin" valueType="num">
                                      <p:cBhvr>
                                        <p:cTn id="17" dur="3000"/>
                                        <p:tgtEl>
                                          <p:spTgt spid="8"/>
                                        </p:tgtEl>
                                        <p:attrNameLst>
                                          <p:attrName>ppt_x</p:attrName>
                                        </p:attrNameLst>
                                      </p:cBhvr>
                                      <p:tavLst>
                                        <p:tav tm="0">
                                          <p:val>
                                            <p:strVal val="ppt_x"/>
                                          </p:val>
                                        </p:tav>
                                        <p:tav tm="100000">
                                          <p:val>
                                            <p:strVal val="ppt_x"/>
                                          </p:val>
                                        </p:tav>
                                      </p:tavLst>
                                    </p:anim>
                                    <p:anim calcmode="lin" valueType="num">
                                      <p:cBhvr>
                                        <p:cTn id="18" dur="300" decel="100000"/>
                                        <p:tgtEl>
                                          <p:spTgt spid="8"/>
                                        </p:tgtEl>
                                        <p:attrNameLst>
                                          <p:attrName>ppt_y</p:attrName>
                                        </p:attrNameLst>
                                      </p:cBhvr>
                                      <p:tavLst>
                                        <p:tav tm="0">
                                          <p:val>
                                            <p:strVal val="ppt_y"/>
                                          </p:val>
                                        </p:tav>
                                        <p:tav tm="100000">
                                          <p:val>
                                            <p:strVal val="ppt_y-.03"/>
                                          </p:val>
                                        </p:tav>
                                      </p:tavLst>
                                    </p:anim>
                                    <p:anim calcmode="lin" valueType="num">
                                      <p:cBhvr>
                                        <p:cTn id="19" dur="2700" accel="100000">
                                          <p:stCondLst>
                                            <p:cond delay="300"/>
                                          </p:stCondLst>
                                        </p:cTn>
                                        <p:tgtEl>
                                          <p:spTgt spid="8"/>
                                        </p:tgtEl>
                                        <p:attrNameLst>
                                          <p:attrName>ppt_y</p:attrName>
                                        </p:attrNameLst>
                                      </p:cBhvr>
                                      <p:tavLst>
                                        <p:tav tm="0">
                                          <p:val>
                                            <p:strVal val="ppt_y"/>
                                          </p:val>
                                        </p:tav>
                                        <p:tav tm="100000">
                                          <p:val>
                                            <p:strVal val="ppt_y+1"/>
                                          </p:val>
                                        </p:tav>
                                      </p:tavLst>
                                    </p:anim>
                                    <p:set>
                                      <p:cBhvr>
                                        <p:cTn id="20" dur="1" fill="hold">
                                          <p:stCondLst>
                                            <p:cond delay="2999"/>
                                          </p:stCondLst>
                                        </p:cTn>
                                        <p:tgtEl>
                                          <p:spTgt spid="8"/>
                                        </p:tgtEl>
                                        <p:attrNameLst>
                                          <p:attrName>style.visibility</p:attrName>
                                        </p:attrNameLst>
                                      </p:cBhvr>
                                      <p:to>
                                        <p:strVal val="hidden"/>
                                      </p:to>
                                    </p:set>
                                  </p:childTnLst>
                                </p:cTn>
                              </p:par>
                            </p:childTnLst>
                          </p:cTn>
                        </p:par>
                        <p:par>
                          <p:cTn id="21" fill="hold">
                            <p:stCondLst>
                              <p:cond delay="6000"/>
                            </p:stCondLst>
                            <p:childTnLst>
                              <p:par>
                                <p:cTn id="22" presetID="37" presetClass="exit" presetSubtype="0" fill="hold" nodeType="afterEffect">
                                  <p:stCondLst>
                                    <p:cond delay="0"/>
                                  </p:stCondLst>
                                  <p:childTnLst>
                                    <p:animEffect transition="out" filter="fade">
                                      <p:cBhvr>
                                        <p:cTn id="23" dur="3000"/>
                                        <p:tgtEl>
                                          <p:spTgt spid="7"/>
                                        </p:tgtEl>
                                      </p:cBhvr>
                                    </p:animEffect>
                                    <p:anim calcmode="lin" valueType="num">
                                      <p:cBhvr>
                                        <p:cTn id="24" dur="3000"/>
                                        <p:tgtEl>
                                          <p:spTgt spid="7"/>
                                        </p:tgtEl>
                                        <p:attrNameLst>
                                          <p:attrName>ppt_x</p:attrName>
                                        </p:attrNameLst>
                                      </p:cBhvr>
                                      <p:tavLst>
                                        <p:tav tm="0">
                                          <p:val>
                                            <p:strVal val="ppt_x"/>
                                          </p:val>
                                        </p:tav>
                                        <p:tav tm="100000">
                                          <p:val>
                                            <p:strVal val="ppt_x"/>
                                          </p:val>
                                        </p:tav>
                                      </p:tavLst>
                                    </p:anim>
                                    <p:anim calcmode="lin" valueType="num">
                                      <p:cBhvr>
                                        <p:cTn id="25" dur="300" decel="100000"/>
                                        <p:tgtEl>
                                          <p:spTgt spid="7"/>
                                        </p:tgtEl>
                                        <p:attrNameLst>
                                          <p:attrName>ppt_y</p:attrName>
                                        </p:attrNameLst>
                                      </p:cBhvr>
                                      <p:tavLst>
                                        <p:tav tm="0">
                                          <p:val>
                                            <p:strVal val="ppt_y"/>
                                          </p:val>
                                        </p:tav>
                                        <p:tav tm="100000">
                                          <p:val>
                                            <p:strVal val="ppt_y-.03"/>
                                          </p:val>
                                        </p:tav>
                                      </p:tavLst>
                                    </p:anim>
                                    <p:anim calcmode="lin" valueType="num">
                                      <p:cBhvr>
                                        <p:cTn id="26" dur="2700" accel="100000">
                                          <p:stCondLst>
                                            <p:cond delay="300"/>
                                          </p:stCondLst>
                                        </p:cTn>
                                        <p:tgtEl>
                                          <p:spTgt spid="7"/>
                                        </p:tgtEl>
                                        <p:attrNameLst>
                                          <p:attrName>ppt_y</p:attrName>
                                        </p:attrNameLst>
                                      </p:cBhvr>
                                      <p:tavLst>
                                        <p:tav tm="0">
                                          <p:val>
                                            <p:strVal val="ppt_y"/>
                                          </p:val>
                                        </p:tav>
                                        <p:tav tm="100000">
                                          <p:val>
                                            <p:strVal val="ppt_y+1"/>
                                          </p:val>
                                        </p:tav>
                                      </p:tavLst>
                                    </p:anim>
                                    <p:set>
                                      <p:cBhvr>
                                        <p:cTn id="27" dur="1" fill="hold">
                                          <p:stCondLst>
                                            <p:cond delay="2999"/>
                                          </p:stCondLst>
                                        </p:cTn>
                                        <p:tgtEl>
                                          <p:spTgt spid="7"/>
                                        </p:tgtEl>
                                        <p:attrNameLst>
                                          <p:attrName>style.visibility</p:attrName>
                                        </p:attrNameLst>
                                      </p:cBhvr>
                                      <p:to>
                                        <p:strVal val="hidden"/>
                                      </p:to>
                                    </p:set>
                                  </p:childTnLst>
                                </p:cTn>
                              </p:par>
                            </p:childTnLst>
                          </p:cTn>
                        </p:par>
                        <p:par>
                          <p:cTn id="28" fill="hold">
                            <p:stCondLst>
                              <p:cond delay="9000"/>
                            </p:stCondLst>
                            <p:childTnLst>
                              <p:par>
                                <p:cTn id="29" presetID="37" presetClass="exit" presetSubtype="0" fill="hold" nodeType="afterEffect">
                                  <p:stCondLst>
                                    <p:cond delay="0"/>
                                  </p:stCondLst>
                                  <p:childTnLst>
                                    <p:animEffect transition="out" filter="fade">
                                      <p:cBhvr>
                                        <p:cTn id="30" dur="3000"/>
                                        <p:tgtEl>
                                          <p:spTgt spid="6"/>
                                        </p:tgtEl>
                                      </p:cBhvr>
                                    </p:animEffect>
                                    <p:anim calcmode="lin" valueType="num">
                                      <p:cBhvr>
                                        <p:cTn id="31" dur="3000"/>
                                        <p:tgtEl>
                                          <p:spTgt spid="6"/>
                                        </p:tgtEl>
                                        <p:attrNameLst>
                                          <p:attrName>ppt_x</p:attrName>
                                        </p:attrNameLst>
                                      </p:cBhvr>
                                      <p:tavLst>
                                        <p:tav tm="0">
                                          <p:val>
                                            <p:strVal val="ppt_x"/>
                                          </p:val>
                                        </p:tav>
                                        <p:tav tm="100000">
                                          <p:val>
                                            <p:strVal val="ppt_x"/>
                                          </p:val>
                                        </p:tav>
                                      </p:tavLst>
                                    </p:anim>
                                    <p:anim calcmode="lin" valueType="num">
                                      <p:cBhvr>
                                        <p:cTn id="32" dur="300" decel="100000"/>
                                        <p:tgtEl>
                                          <p:spTgt spid="6"/>
                                        </p:tgtEl>
                                        <p:attrNameLst>
                                          <p:attrName>ppt_y</p:attrName>
                                        </p:attrNameLst>
                                      </p:cBhvr>
                                      <p:tavLst>
                                        <p:tav tm="0">
                                          <p:val>
                                            <p:strVal val="ppt_y"/>
                                          </p:val>
                                        </p:tav>
                                        <p:tav tm="100000">
                                          <p:val>
                                            <p:strVal val="ppt_y-.03"/>
                                          </p:val>
                                        </p:tav>
                                      </p:tavLst>
                                    </p:anim>
                                    <p:anim calcmode="lin" valueType="num">
                                      <p:cBhvr>
                                        <p:cTn id="33" dur="2700" accel="100000">
                                          <p:stCondLst>
                                            <p:cond delay="300"/>
                                          </p:stCondLst>
                                        </p:cTn>
                                        <p:tgtEl>
                                          <p:spTgt spid="6"/>
                                        </p:tgtEl>
                                        <p:attrNameLst>
                                          <p:attrName>ppt_y</p:attrName>
                                        </p:attrNameLst>
                                      </p:cBhvr>
                                      <p:tavLst>
                                        <p:tav tm="0">
                                          <p:val>
                                            <p:strVal val="ppt_y"/>
                                          </p:val>
                                        </p:tav>
                                        <p:tav tm="100000">
                                          <p:val>
                                            <p:strVal val="ppt_y+1"/>
                                          </p:val>
                                        </p:tav>
                                      </p:tavLst>
                                    </p:anim>
                                    <p:set>
                                      <p:cBhvr>
                                        <p:cTn id="34" dur="1" fill="hold">
                                          <p:stCondLst>
                                            <p:cond delay="2999"/>
                                          </p:stCondLst>
                                        </p:cTn>
                                        <p:tgtEl>
                                          <p:spTgt spid="6"/>
                                        </p:tgtEl>
                                        <p:attrNameLst>
                                          <p:attrName>style.visibility</p:attrName>
                                        </p:attrNameLst>
                                      </p:cBhvr>
                                      <p:to>
                                        <p:strVal val="hidden"/>
                                      </p:to>
                                    </p:set>
                                  </p:childTnLst>
                                </p:cTn>
                              </p:par>
                            </p:childTnLst>
                          </p:cTn>
                        </p:par>
                        <p:par>
                          <p:cTn id="35" fill="hold">
                            <p:stCondLst>
                              <p:cond delay="12000"/>
                            </p:stCondLst>
                            <p:childTnLst>
                              <p:par>
                                <p:cTn id="36" presetID="37" presetClass="exit" presetSubtype="0" fill="hold" nodeType="afterEffect">
                                  <p:stCondLst>
                                    <p:cond delay="0"/>
                                  </p:stCondLst>
                                  <p:childTnLst>
                                    <p:animEffect transition="out" filter="fade">
                                      <p:cBhvr>
                                        <p:cTn id="37" dur="3000"/>
                                        <p:tgtEl>
                                          <p:spTgt spid="5"/>
                                        </p:tgtEl>
                                      </p:cBhvr>
                                    </p:animEffect>
                                    <p:anim calcmode="lin" valueType="num">
                                      <p:cBhvr>
                                        <p:cTn id="38" dur="3000"/>
                                        <p:tgtEl>
                                          <p:spTgt spid="5"/>
                                        </p:tgtEl>
                                        <p:attrNameLst>
                                          <p:attrName>ppt_x</p:attrName>
                                        </p:attrNameLst>
                                      </p:cBhvr>
                                      <p:tavLst>
                                        <p:tav tm="0">
                                          <p:val>
                                            <p:strVal val="ppt_x"/>
                                          </p:val>
                                        </p:tav>
                                        <p:tav tm="100000">
                                          <p:val>
                                            <p:strVal val="ppt_x"/>
                                          </p:val>
                                        </p:tav>
                                      </p:tavLst>
                                    </p:anim>
                                    <p:anim calcmode="lin" valueType="num">
                                      <p:cBhvr>
                                        <p:cTn id="39" dur="300" decel="100000"/>
                                        <p:tgtEl>
                                          <p:spTgt spid="5"/>
                                        </p:tgtEl>
                                        <p:attrNameLst>
                                          <p:attrName>ppt_y</p:attrName>
                                        </p:attrNameLst>
                                      </p:cBhvr>
                                      <p:tavLst>
                                        <p:tav tm="0">
                                          <p:val>
                                            <p:strVal val="ppt_y"/>
                                          </p:val>
                                        </p:tav>
                                        <p:tav tm="100000">
                                          <p:val>
                                            <p:strVal val="ppt_y-.03"/>
                                          </p:val>
                                        </p:tav>
                                      </p:tavLst>
                                    </p:anim>
                                    <p:anim calcmode="lin" valueType="num">
                                      <p:cBhvr>
                                        <p:cTn id="40" dur="2700" accel="100000">
                                          <p:stCondLst>
                                            <p:cond delay="300"/>
                                          </p:stCondLst>
                                        </p:cTn>
                                        <p:tgtEl>
                                          <p:spTgt spid="5"/>
                                        </p:tgtEl>
                                        <p:attrNameLst>
                                          <p:attrName>ppt_y</p:attrName>
                                        </p:attrNameLst>
                                      </p:cBhvr>
                                      <p:tavLst>
                                        <p:tav tm="0">
                                          <p:val>
                                            <p:strVal val="ppt_y"/>
                                          </p:val>
                                        </p:tav>
                                        <p:tav tm="100000">
                                          <p:val>
                                            <p:strVal val="ppt_y+1"/>
                                          </p:val>
                                        </p:tav>
                                      </p:tavLst>
                                    </p:anim>
                                    <p:set>
                                      <p:cBhvr>
                                        <p:cTn id="41"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defRPr/>
            </a:pPr>
            <a:r>
              <a:rPr lang="ru-RU" sz="3600" dirty="0" smtClean="0">
                <a:effectLst>
                  <a:outerShdw blurRad="38100" dist="38100" dir="2700000" algn="tl">
                    <a:srgbClr val="C0C0C0"/>
                  </a:outerShdw>
                </a:effectLst>
                <a:latin typeface="Times New Roman" pitchFamily="18" charset="0"/>
                <a:ea typeface="Calibri" pitchFamily="34" charset="0"/>
                <a:cs typeface="Times New Roman" pitchFamily="18" charset="0"/>
              </a:rPr>
              <a:t>В наши дни очень актуальна проблема </a:t>
            </a:r>
            <a:br>
              <a:rPr lang="ru-RU" sz="3600" dirty="0" smtClean="0">
                <a:effectLst>
                  <a:outerShdw blurRad="38100" dist="38100" dir="2700000" algn="tl">
                    <a:srgbClr val="C0C0C0"/>
                  </a:outerShdw>
                </a:effectLst>
                <a:latin typeface="Times New Roman" pitchFamily="18" charset="0"/>
                <a:ea typeface="Calibri" pitchFamily="34" charset="0"/>
                <a:cs typeface="Times New Roman" pitchFamily="18" charset="0"/>
              </a:rPr>
            </a:br>
            <a:r>
              <a:rPr lang="ru-RU" sz="3600" dirty="0" smtClean="0">
                <a:effectLst>
                  <a:outerShdw blurRad="38100" dist="38100" dir="2700000" algn="tl">
                    <a:srgbClr val="C0C0C0"/>
                  </a:outerShdw>
                </a:effectLst>
                <a:latin typeface="Times New Roman" pitchFamily="18" charset="0"/>
                <a:ea typeface="Calibri" pitchFamily="34" charset="0"/>
                <a:cs typeface="Times New Roman" pitchFamily="18" charset="0"/>
              </a:rPr>
              <a:t>употребления алкоголя.</a:t>
            </a:r>
            <a:endParaRPr lang="ru-RU" sz="3600" dirty="0">
              <a:effectLst>
                <a:outerShdw blurRad="38100" dist="38100" dir="2700000" algn="tl">
                  <a:srgbClr val="C0C0C0"/>
                </a:outerShdw>
              </a:effectLst>
              <a:latin typeface="Times New Roman" pitchFamily="18" charset="0"/>
              <a:ea typeface="Calibri" pitchFamily="34" charset="0"/>
              <a:cs typeface="Times New Roman" pitchFamily="18" charset="0"/>
            </a:endParaRPr>
          </a:p>
        </p:txBody>
      </p:sp>
      <p:sp>
        <p:nvSpPr>
          <p:cNvPr id="3" name="Содержимое 2"/>
          <p:cNvSpPr>
            <a:spLocks noGrp="1"/>
          </p:cNvSpPr>
          <p:nvPr>
            <p:ph idx="1"/>
          </p:nvPr>
        </p:nvSpPr>
        <p:spPr>
          <a:xfrm>
            <a:off x="152400" y="1752600"/>
            <a:ext cx="3733800" cy="5105400"/>
          </a:xfrm>
        </p:spPr>
        <p:txBody>
          <a:bodyPr>
            <a:normAutofit fontScale="92500" lnSpcReduction="10000"/>
          </a:bodyPr>
          <a:lstStyle/>
          <a:p>
            <a:pPr>
              <a:buNone/>
            </a:pPr>
            <a:r>
              <a:rPr lang="ru-RU" b="1" dirty="0" smtClean="0"/>
              <a:t>А сколько больных детей рождаются из-за того, что женщина во время беременности курит и пьёт. </a:t>
            </a:r>
          </a:p>
          <a:p>
            <a:pPr>
              <a:buNone/>
            </a:pPr>
            <a:r>
              <a:rPr lang="ru-RU" b="1" dirty="0" smtClean="0"/>
              <a:t>Дети в большинстве случаев рождаются </a:t>
            </a:r>
            <a:r>
              <a:rPr lang="ru-RU" b="1" dirty="0" smtClean="0">
                <a:solidFill>
                  <a:srgbClr val="FF0000"/>
                </a:solidFill>
              </a:rPr>
              <a:t>инвалидами.</a:t>
            </a:r>
            <a:endParaRPr lang="ru-RU" b="1" dirty="0">
              <a:solidFill>
                <a:srgbClr val="FF0000"/>
              </a:solidFill>
            </a:endParaRPr>
          </a:p>
        </p:txBody>
      </p:sp>
      <p:pic>
        <p:nvPicPr>
          <p:cNvPr id="4" name="Рисунок 3" descr="ciąża alkohol.jpg"/>
          <p:cNvPicPr>
            <a:picLocks noChangeAspect="1"/>
          </p:cNvPicPr>
          <p:nvPr/>
        </p:nvPicPr>
        <p:blipFill>
          <a:blip r:embed="rId2" cstate="print"/>
          <a:stretch>
            <a:fillRect/>
          </a:stretch>
        </p:blipFill>
        <p:spPr>
          <a:xfrm>
            <a:off x="4572000" y="2286000"/>
            <a:ext cx="3962400" cy="3352800"/>
          </a:xfrm>
          <a:prstGeom prst="rect">
            <a:avLst/>
          </a:prstGeom>
          <a:ln w="76200">
            <a:solidFill>
              <a:srgbClr val="FF0000"/>
            </a:solidFill>
            <a:prstDash val="solid"/>
          </a:ln>
        </p:spPr>
      </p:pic>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БУДУЩИМ МАМАМ, СЛЕДУЕТ ЗАДУМАТЬСЯ…</a:t>
            </a:r>
            <a:endParaRPr lang="ru-RU" dirty="0">
              <a:solidFill>
                <a:srgbClr val="FF0000"/>
              </a:solidFill>
            </a:endParaRPr>
          </a:p>
        </p:txBody>
      </p:sp>
      <p:pic>
        <p:nvPicPr>
          <p:cNvPr id="4" name="Содержимое 3" descr="8.gif"/>
          <p:cNvPicPr>
            <a:picLocks noGrp="1" noChangeAspect="1"/>
          </p:cNvPicPr>
          <p:nvPr>
            <p:ph idx="1"/>
          </p:nvPr>
        </p:nvPicPr>
        <p:blipFill>
          <a:blip r:embed="rId2" cstate="print"/>
          <a:stretch>
            <a:fillRect/>
          </a:stretch>
        </p:blipFill>
        <p:spPr>
          <a:xfrm>
            <a:off x="152400" y="1981200"/>
            <a:ext cx="4495800" cy="4572000"/>
          </a:xfrm>
          <a:prstGeom prst="rect">
            <a:avLst/>
          </a:prstGeom>
          <a:ln>
            <a:noFill/>
          </a:ln>
          <a:effectLst>
            <a:glow rad="228600">
              <a:schemeClr val="accent6">
                <a:satMod val="175000"/>
                <a:alpha val="40000"/>
              </a:schemeClr>
            </a:glow>
            <a:softEdge rad="112500"/>
          </a:effectLst>
        </p:spPr>
      </p:pic>
      <p:pic>
        <p:nvPicPr>
          <p:cNvPr id="5" name="Рисунок 4" descr="Рисунок9.jpg"/>
          <p:cNvPicPr>
            <a:picLocks noChangeAspect="1"/>
          </p:cNvPicPr>
          <p:nvPr/>
        </p:nvPicPr>
        <p:blipFill>
          <a:blip r:embed="rId3" cstate="print"/>
          <a:stretch>
            <a:fillRect/>
          </a:stretch>
        </p:blipFill>
        <p:spPr>
          <a:xfrm>
            <a:off x="7067550" y="1295400"/>
            <a:ext cx="2076450" cy="1964267"/>
          </a:xfrm>
          <a:prstGeom prst="rect">
            <a:avLst/>
          </a:prstGeom>
          <a:ln>
            <a:noFill/>
          </a:ln>
          <a:effectLst>
            <a:glow rad="228600">
              <a:schemeClr val="accent6">
                <a:satMod val="175000"/>
                <a:alpha val="40000"/>
              </a:schemeClr>
            </a:glow>
          </a:effectLst>
        </p:spPr>
      </p:pic>
      <p:pic>
        <p:nvPicPr>
          <p:cNvPr id="6" name="Рисунок 5" descr="Рисунок8.jpg"/>
          <p:cNvPicPr>
            <a:picLocks noChangeAspect="1"/>
          </p:cNvPicPr>
          <p:nvPr/>
        </p:nvPicPr>
        <p:blipFill>
          <a:blip r:embed="rId4" cstate="print"/>
          <a:stretch>
            <a:fillRect/>
          </a:stretch>
        </p:blipFill>
        <p:spPr>
          <a:xfrm>
            <a:off x="4867422" y="3363686"/>
            <a:ext cx="4276578" cy="3494314"/>
          </a:xfrm>
          <a:prstGeom prst="rect">
            <a:avLst/>
          </a:prstGeom>
          <a:ln>
            <a:noFill/>
          </a:ln>
          <a:effectLst>
            <a:glow rad="228600">
              <a:schemeClr val="accent6">
                <a:satMod val="175000"/>
                <a:alpha val="40000"/>
              </a:schemeClr>
            </a:glo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04800"/>
            <a:ext cx="8229600" cy="1098662"/>
          </a:xfrm>
        </p:spPr>
        <p:txBody>
          <a:bodyPr>
            <a:normAutofit fontScale="90000"/>
          </a:bodyPr>
          <a:lstStyle/>
          <a:p>
            <a:pPr algn="ctr"/>
            <a:r>
              <a:rPr lang="ru-RU" sz="4000" dirty="0" smtClean="0">
                <a:effectLst>
                  <a:outerShdw blurRad="38100" dist="38100" dir="2700000" algn="tl">
                    <a:srgbClr val="C0C0C0"/>
                  </a:outerShdw>
                </a:effectLst>
                <a:latin typeface="Times New Roman" pitchFamily="18" charset="0"/>
                <a:ea typeface="Calibri" pitchFamily="34" charset="0"/>
                <a:cs typeface="Times New Roman" pitchFamily="18" charset="0"/>
              </a:rPr>
              <a:t>В организме алкоголь оказывает четыре основных эффекта:</a:t>
            </a:r>
            <a:r>
              <a:rPr lang="ru-RU" sz="4800" dirty="0" smtClean="0">
                <a:effectLst>
                  <a:outerShdw blurRad="38100" dist="38100" dir="2700000" algn="tl">
                    <a:srgbClr val="C0C0C0"/>
                  </a:outerShdw>
                </a:effectLst>
                <a:latin typeface="Times New Roman" pitchFamily="18" charset="0"/>
                <a:ea typeface="Calibri" pitchFamily="34" charset="0"/>
                <a:cs typeface="Times New Roman" pitchFamily="18" charset="0"/>
              </a:rPr>
              <a:t/>
            </a:r>
            <a:br>
              <a:rPr lang="ru-RU" sz="4800" dirty="0" smtClean="0">
                <a:effectLst>
                  <a:outerShdw blurRad="38100" dist="38100" dir="2700000" algn="tl">
                    <a:srgbClr val="C0C0C0"/>
                  </a:outerShdw>
                </a:effectLst>
                <a:latin typeface="Times New Roman" pitchFamily="18" charset="0"/>
                <a:ea typeface="Calibri" pitchFamily="34" charset="0"/>
                <a:cs typeface="Times New Roman" pitchFamily="18" charset="0"/>
              </a:rPr>
            </a:br>
            <a:endParaRPr lang="ru-RU" dirty="0"/>
          </a:p>
        </p:txBody>
      </p:sp>
      <p:sp>
        <p:nvSpPr>
          <p:cNvPr id="5" name="Содержимое 4"/>
          <p:cNvSpPr>
            <a:spLocks noGrp="1"/>
          </p:cNvSpPr>
          <p:nvPr>
            <p:ph sz="half" idx="1"/>
          </p:nvPr>
        </p:nvSpPr>
        <p:spPr>
          <a:xfrm>
            <a:off x="4876800" y="2057400"/>
            <a:ext cx="4038600" cy="4623816"/>
          </a:xfrm>
        </p:spPr>
        <p:txBody>
          <a:bodyPr>
            <a:normAutofit fontScale="92500" lnSpcReduction="20000"/>
          </a:bodyPr>
          <a:lstStyle/>
          <a:p>
            <a:pPr>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обеспечивает организм энергией; </a:t>
            </a:r>
          </a:p>
          <a:p>
            <a:pPr eaLnBrk="0" hangingPunct="0">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-замедляет работу центральной нервной системы, снижает ее эффективность;</a:t>
            </a:r>
          </a:p>
          <a:p>
            <a:pPr eaLnBrk="0" hangingPunct="0">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-стимулирует производство мочи (вследствие этого клетки обезвоживаются); </a:t>
            </a:r>
          </a:p>
          <a:p>
            <a:pPr eaLnBrk="0" hangingPunct="0">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-выводит из строя печень.</a:t>
            </a:r>
          </a:p>
          <a:p>
            <a:endParaRPr lang="ru-RU" dirty="0"/>
          </a:p>
        </p:txBody>
      </p:sp>
      <p:pic>
        <p:nvPicPr>
          <p:cNvPr id="7" name="Содержимое 6" descr="Рисунок4.jpg"/>
          <p:cNvPicPr>
            <a:picLocks noGrp="1" noChangeAspect="1"/>
          </p:cNvPicPr>
          <p:nvPr>
            <p:ph sz="half" idx="2"/>
          </p:nvPr>
        </p:nvPicPr>
        <p:blipFill>
          <a:blip r:embed="rId2" cstate="print"/>
          <a:stretch>
            <a:fillRect/>
          </a:stretch>
        </p:blipFill>
        <p:spPr>
          <a:xfrm>
            <a:off x="685800" y="1447800"/>
            <a:ext cx="3234267" cy="2500604"/>
          </a:xfrm>
          <a:ln>
            <a:solidFill>
              <a:srgbClr val="FFFF00"/>
            </a:solidFill>
          </a:ln>
        </p:spPr>
      </p:pic>
      <p:pic>
        <p:nvPicPr>
          <p:cNvPr id="9" name="Рисунок 8" descr="Рисунок5.jpg"/>
          <p:cNvPicPr>
            <a:picLocks noChangeAspect="1"/>
          </p:cNvPicPr>
          <p:nvPr/>
        </p:nvPicPr>
        <p:blipFill>
          <a:blip r:embed="rId3" cstate="print"/>
          <a:stretch>
            <a:fillRect/>
          </a:stretch>
        </p:blipFill>
        <p:spPr>
          <a:xfrm>
            <a:off x="609600" y="4145973"/>
            <a:ext cx="3413760" cy="2712027"/>
          </a:xfrm>
          <a:prstGeom prst="rect">
            <a:avLst/>
          </a:prstGeom>
          <a:ln>
            <a:solidFill>
              <a:srgbClr val="FFFF00"/>
            </a:solid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sz="3200" b="1" dirty="0" smtClean="0">
                <a:solidFill>
                  <a:schemeClr val="bg1"/>
                </a:solidFill>
                <a:effectLst>
                  <a:outerShdw blurRad="38100" dist="38100" dir="2700000" algn="tl">
                    <a:srgbClr val="C0C0C0"/>
                  </a:outerShdw>
                </a:effectLst>
                <a:latin typeface="Times New Roman" pitchFamily="18" charset="0"/>
                <a:cs typeface="Times New Roman" pitchFamily="18" charset="0"/>
              </a:rPr>
              <a:t>У сильно пьющих людей развивается  алкогольный гепатит и цирроз печени, увеличивается селезенка.</a:t>
            </a:r>
          </a:p>
          <a:p>
            <a:endParaRPr lang="ru-RU" dirty="0"/>
          </a:p>
        </p:txBody>
      </p:sp>
      <p:pic>
        <p:nvPicPr>
          <p:cNvPr id="5" name="Содержимое 4" descr="Рисунок6.jpg"/>
          <p:cNvPicPr>
            <a:picLocks noGrp="1" noChangeAspect="1"/>
          </p:cNvPicPr>
          <p:nvPr>
            <p:ph sz="half" idx="2"/>
          </p:nvPr>
        </p:nvPicPr>
        <p:blipFill>
          <a:blip r:embed="rId2" cstate="print"/>
          <a:stretch>
            <a:fillRect/>
          </a:stretch>
        </p:blipFill>
        <p:spPr>
          <a:xfrm>
            <a:off x="5410200" y="228600"/>
            <a:ext cx="3276600" cy="2819400"/>
          </a:xfrm>
          <a:ln>
            <a:solidFill>
              <a:srgbClr val="FF0000"/>
            </a:solidFill>
          </a:ln>
        </p:spPr>
      </p:pic>
      <p:pic>
        <p:nvPicPr>
          <p:cNvPr id="6" name="Рисунок 5" descr="Рисунок7.png"/>
          <p:cNvPicPr>
            <a:picLocks noChangeAspect="1"/>
          </p:cNvPicPr>
          <p:nvPr/>
        </p:nvPicPr>
        <p:blipFill>
          <a:blip r:embed="rId3" cstate="print"/>
          <a:stretch>
            <a:fillRect/>
          </a:stretch>
        </p:blipFill>
        <p:spPr>
          <a:xfrm>
            <a:off x="5867400" y="3200400"/>
            <a:ext cx="2561905" cy="3419048"/>
          </a:xfrm>
          <a:prstGeom prst="rect">
            <a:avLst/>
          </a:prstGeom>
          <a:ln>
            <a:solidFill>
              <a:srgbClr val="FF0000"/>
            </a:solid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Рисунок10.jpg"/>
          <p:cNvPicPr>
            <a:picLocks noGrp="1" noChangeAspect="1"/>
          </p:cNvPicPr>
          <p:nvPr>
            <p:ph sz="half" idx="2"/>
          </p:nvPr>
        </p:nvPicPr>
        <p:blipFill>
          <a:blip r:embed="rId2" cstate="print"/>
          <a:stretch>
            <a:fillRect/>
          </a:stretch>
        </p:blipFill>
        <p:spPr>
          <a:xfrm>
            <a:off x="4600072" y="3657600"/>
            <a:ext cx="4543928" cy="3077369"/>
          </a:xfrm>
          <a:ln w="57150">
            <a:solidFill>
              <a:srgbClr val="FF0000"/>
            </a:solidFill>
          </a:ln>
        </p:spPr>
      </p:pic>
      <p:sp>
        <p:nvSpPr>
          <p:cNvPr id="5" name="Text Box 7"/>
          <p:cNvSpPr txBox="1">
            <a:spLocks noGrp="1" noChangeArrowheads="1"/>
          </p:cNvSpPr>
          <p:nvPr>
            <p:ph sz="half" idx="1"/>
          </p:nvPr>
        </p:nvSpPr>
        <p:spPr bwMode="auto">
          <a:xfrm>
            <a:off x="228600" y="2133600"/>
            <a:ext cx="4343400" cy="2600712"/>
          </a:xfrm>
          <a:prstGeom prst="rect">
            <a:avLst/>
          </a:prstGeom>
          <a:noFill/>
          <a:ln w="9525">
            <a:noFill/>
            <a:miter lim="800000"/>
            <a:headEnd/>
            <a:tailEnd/>
          </a:ln>
          <a:effectLst/>
        </p:spPr>
        <p:txBody>
          <a:bodyPr wrap="square">
            <a:spAutoFit/>
          </a:bodyPr>
          <a:lstStyle/>
          <a:p>
            <a:pPr>
              <a:spcBef>
                <a:spcPct val="50000"/>
              </a:spcBef>
              <a:buNone/>
              <a:defRPr/>
            </a:pPr>
            <a:r>
              <a:rPr lang="ru-RU" sz="3200" b="1" dirty="0" smtClean="0">
                <a:effectLst>
                  <a:outerShdw blurRad="38100" dist="38100" dir="2700000" algn="tl">
                    <a:srgbClr val="C0C0C0"/>
                  </a:outerShdw>
                </a:effectLst>
                <a:latin typeface="Times New Roman" pitchFamily="18" charset="0"/>
                <a:cs typeface="Times New Roman" pitchFamily="18" charset="0"/>
              </a:rPr>
              <a:t>Продолжительность </a:t>
            </a:r>
            <a:r>
              <a:rPr lang="ru-RU" sz="3200" b="1" dirty="0">
                <a:effectLst>
                  <a:outerShdw blurRad="38100" dist="38100" dir="2700000" algn="tl">
                    <a:srgbClr val="C0C0C0"/>
                  </a:outerShdw>
                </a:effectLst>
                <a:latin typeface="Times New Roman" pitchFamily="18" charset="0"/>
                <a:cs typeface="Times New Roman" pitchFamily="18" charset="0"/>
              </a:rPr>
              <a:t>жизни сильно пьющих на 10 – 12 лет меньше </a:t>
            </a:r>
            <a:r>
              <a:rPr lang="ru-RU" sz="3200" b="1" dirty="0" smtClean="0">
                <a:effectLst>
                  <a:outerShdw blurRad="38100" dist="38100" dir="2700000" algn="tl">
                    <a:srgbClr val="C0C0C0"/>
                  </a:outerShdw>
                </a:effectLst>
                <a:latin typeface="Times New Roman" pitchFamily="18" charset="0"/>
                <a:cs typeface="Times New Roman" pitchFamily="18" charset="0"/>
              </a:rPr>
              <a:t>средней.</a:t>
            </a:r>
            <a:endParaRPr lang="ru-RU" sz="32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524000"/>
            <a:ext cx="3962400" cy="5334000"/>
          </a:xfrm>
        </p:spPr>
        <p:txBody>
          <a:bodyPr>
            <a:normAutofit fontScale="92500" lnSpcReduction="20000"/>
          </a:bodyPr>
          <a:lstStyle/>
          <a:p>
            <a:pPr>
              <a:buNone/>
            </a:pPr>
            <a:r>
              <a:rPr lang="ru-RU" b="1" dirty="0" smtClean="0">
                <a:effectLst>
                  <a:outerShdw blurRad="38100" dist="38100" dir="2700000" algn="tl">
                    <a:srgbClr val="C0C0C0"/>
                  </a:outerShdw>
                </a:effectLst>
                <a:latin typeface="Times New Roman" pitchFamily="18" charset="0"/>
                <a:cs typeface="Times New Roman" pitchFamily="18" charset="0"/>
              </a:rPr>
              <a:t>Подростковый алкоголизм возникает и при чрезмерном употреблении пива.</a:t>
            </a:r>
          </a:p>
          <a:p>
            <a:pPr>
              <a:buNone/>
            </a:pPr>
            <a:endParaRPr lang="ru-RU" b="1" dirty="0" smtClean="0">
              <a:effectLst>
                <a:outerShdw blurRad="38100" dist="38100" dir="2700000" algn="tl">
                  <a:srgbClr val="C0C0C0"/>
                </a:outerShdw>
              </a:effectLst>
              <a:latin typeface="Times New Roman" pitchFamily="18" charset="0"/>
              <a:cs typeface="Times New Roman" pitchFamily="18" charset="0"/>
            </a:endParaRPr>
          </a:p>
          <a:p>
            <a:pPr>
              <a:buNone/>
            </a:pPr>
            <a:r>
              <a:rPr lang="ru-RU" b="1" dirty="0" smtClean="0">
                <a:effectLst>
                  <a:outerShdw blurRad="38100" dist="38100" dir="2700000" algn="tl">
                    <a:srgbClr val="C0C0C0"/>
                  </a:outerShdw>
                </a:effectLst>
                <a:latin typeface="Times New Roman" pitchFamily="18" charset="0"/>
                <a:cs typeface="Times New Roman" pitchFamily="18" charset="0"/>
              </a:rPr>
              <a:t>Под действием спиртного у подростков нарушается работа ритма сердца, выработка ферментов в печени, нарушается фильтрующая функция почек, ухудшается память и мышление.</a:t>
            </a:r>
            <a:r>
              <a:rPr lang="ru-RU" b="1" dirty="0" smtClean="0">
                <a:latin typeface="Times New Roman" pitchFamily="18" charset="0"/>
                <a:cs typeface="Times New Roman" pitchFamily="18" charset="0"/>
              </a:rPr>
              <a:t> </a:t>
            </a:r>
          </a:p>
          <a:p>
            <a:endParaRPr lang="ru-RU" dirty="0"/>
          </a:p>
        </p:txBody>
      </p:sp>
      <p:pic>
        <p:nvPicPr>
          <p:cNvPr id="5" name="Содержимое 4" descr="Рисунок11.jpg"/>
          <p:cNvPicPr>
            <a:picLocks noGrp="1" noChangeAspect="1"/>
          </p:cNvPicPr>
          <p:nvPr>
            <p:ph sz="half" idx="2"/>
          </p:nvPr>
        </p:nvPicPr>
        <p:blipFill>
          <a:blip r:embed="rId2" cstate="print"/>
          <a:stretch>
            <a:fillRect/>
          </a:stretch>
        </p:blipFill>
        <p:spPr>
          <a:xfrm>
            <a:off x="4800600" y="0"/>
            <a:ext cx="2762250" cy="2286000"/>
          </a:xfrm>
          <a:ln w="38100">
            <a:solidFill>
              <a:srgbClr val="FF0000"/>
            </a:solidFill>
          </a:ln>
        </p:spPr>
      </p:pic>
      <p:pic>
        <p:nvPicPr>
          <p:cNvPr id="6" name="Рисунок 5" descr="Рисунок12.jpg"/>
          <p:cNvPicPr>
            <a:picLocks noChangeAspect="1"/>
          </p:cNvPicPr>
          <p:nvPr/>
        </p:nvPicPr>
        <p:blipFill>
          <a:blip r:embed="rId3" cstate="print"/>
          <a:stretch>
            <a:fillRect/>
          </a:stretch>
        </p:blipFill>
        <p:spPr>
          <a:xfrm>
            <a:off x="6477000" y="2362200"/>
            <a:ext cx="2667000" cy="1981200"/>
          </a:xfrm>
          <a:prstGeom prst="rect">
            <a:avLst/>
          </a:prstGeom>
          <a:ln w="38100">
            <a:solidFill>
              <a:srgbClr val="FF0000"/>
            </a:solidFill>
          </a:ln>
        </p:spPr>
      </p:pic>
      <p:pic>
        <p:nvPicPr>
          <p:cNvPr id="7" name="Рисунок 6" descr="Рисунок13.jpg"/>
          <p:cNvPicPr>
            <a:picLocks noChangeAspect="1"/>
          </p:cNvPicPr>
          <p:nvPr/>
        </p:nvPicPr>
        <p:blipFill>
          <a:blip r:embed="rId4" cstate="print"/>
          <a:stretch>
            <a:fillRect/>
          </a:stretch>
        </p:blipFill>
        <p:spPr>
          <a:xfrm>
            <a:off x="4876800" y="4419600"/>
            <a:ext cx="3103808" cy="2438400"/>
          </a:xfrm>
          <a:prstGeom prst="rect">
            <a:avLst/>
          </a:prstGeom>
          <a:ln w="38100">
            <a:solidFill>
              <a:srgbClr val="FF0000"/>
            </a:solid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1828800" y="1775191"/>
            <a:ext cx="6858000" cy="4625609"/>
          </a:xfrm>
        </p:spPr>
        <p:txBody>
          <a:bodyPr/>
          <a:lstStyle/>
          <a:p>
            <a:pPr algn="r">
              <a:buNone/>
            </a:pPr>
            <a:r>
              <a:rPr lang="ru-RU" b="1" dirty="0" smtClean="0">
                <a:solidFill>
                  <a:srgbClr val="FF0000"/>
                </a:solidFill>
              </a:rPr>
              <a:t>Не смотря на это, в нашей стране существуют множество больниц, лечащих алкоголизм. И у людей которые страдают алкоголизмом есть шанс стать здоровым человеком. Многие люди уже вылечились и стали независимыми и здоровыми!</a:t>
            </a:r>
            <a:endParaRPr lang="ru-RU" b="1" dirty="0">
              <a:solidFill>
                <a:srgbClr val="FF0000"/>
              </a:solidFill>
            </a:endParaRPr>
          </a:p>
        </p:txBody>
      </p:sp>
      <p:pic>
        <p:nvPicPr>
          <p:cNvPr id="2053" name="Picture 5" descr="C:\Users\пользователь\AppData\Local\Microsoft\Windows\Temporary Internet Files\Content.IE5\J0S24QTD\MC900090315[1].wmf"/>
          <p:cNvPicPr>
            <a:picLocks noChangeAspect="1" noChangeArrowheads="1"/>
          </p:cNvPicPr>
          <p:nvPr/>
        </p:nvPicPr>
        <p:blipFill>
          <a:blip r:embed="rId3" cstate="print"/>
          <a:srcRect/>
          <a:stretch>
            <a:fillRect/>
          </a:stretch>
        </p:blipFill>
        <p:spPr bwMode="auto">
          <a:xfrm>
            <a:off x="-228600" y="2057400"/>
            <a:ext cx="2895600" cy="3124200"/>
          </a:xfrm>
          <a:prstGeom prst="rect">
            <a:avLst/>
          </a:prstGeom>
          <a:noFill/>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33333  E" pathEditMode="relative" ptsTypes="">
                                      <p:cBhvr>
                                        <p:cTn id="6" dur="2000" fill="hold"/>
                                        <p:tgtEl>
                                          <p:spTgt spid="20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        Пред история    </a:t>
            </a:r>
            <a:endParaRPr lang="ru-RU" dirty="0">
              <a:solidFill>
                <a:srgbClr val="FF0000"/>
              </a:solidFill>
            </a:endParaRPr>
          </a:p>
        </p:txBody>
      </p:sp>
      <p:sp>
        <p:nvSpPr>
          <p:cNvPr id="3" name="Содержимое 2"/>
          <p:cNvSpPr>
            <a:spLocks noGrp="1"/>
          </p:cNvSpPr>
          <p:nvPr>
            <p:ph idx="1"/>
          </p:nvPr>
        </p:nvSpPr>
        <p:spPr>
          <a:xfrm>
            <a:off x="0" y="1775191"/>
            <a:ext cx="9144000" cy="5082809"/>
          </a:xfrm>
        </p:spPr>
        <p:txBody>
          <a:bodyPr>
            <a:normAutofit fontScale="70000" lnSpcReduction="20000"/>
          </a:bodyPr>
          <a:lstStyle/>
          <a:p>
            <a:pPr marL="633222" indent="-514350">
              <a:buNone/>
            </a:pPr>
            <a:r>
              <a:rPr lang="ru-RU" sz="3400" b="1" dirty="0" smtClean="0"/>
              <a:t>Из истории известно, что табак был завезен в Европу мореплавателем Христофором Колумбом. А первую плантацию табака в Европе, по иронии судьбы, вырастил врач </a:t>
            </a:r>
            <a:r>
              <a:rPr lang="ru-RU" sz="3400" b="1" dirty="0" err="1" smtClean="0"/>
              <a:t>Франциско</a:t>
            </a:r>
            <a:r>
              <a:rPr lang="ru-RU" sz="3400" b="1" dirty="0" smtClean="0"/>
              <a:t> </a:t>
            </a:r>
            <a:r>
              <a:rPr lang="ru-RU" sz="3400" b="1" dirty="0" err="1" smtClean="0"/>
              <a:t>Гернандес</a:t>
            </a:r>
            <a:r>
              <a:rPr lang="ru-RU" sz="3400" b="1" dirty="0" smtClean="0"/>
              <a:t>. В это время считали, что табак обладает лечебными свойствами. Французский посол в Португалии Жан </a:t>
            </a:r>
            <a:r>
              <a:rPr lang="ru-RU" sz="3400" b="1" dirty="0" err="1" smtClean="0"/>
              <a:t>Нико</a:t>
            </a:r>
            <a:r>
              <a:rPr lang="ru-RU" sz="3400" b="1" dirty="0" smtClean="0"/>
              <a:t> даже послал зерна табака в подарок королеве Франции Екатерине Медичи. Впоследствии фамилия </a:t>
            </a:r>
            <a:r>
              <a:rPr lang="ru-RU" sz="3400" b="1" dirty="0" err="1" smtClean="0"/>
              <a:t>Нико</a:t>
            </a:r>
            <a:r>
              <a:rPr lang="ru-RU" sz="3400" b="1" dirty="0" smtClean="0"/>
              <a:t> была использована в научном названии алкалоида табака никотина. Учитывая мнимые лечебные свойства табака, врачи рекомендовали курить даже людям, у которых было отвращение к нему. Поэтому в конце XVI и в начале XVII века табак получил очень широкое распространение. Вскоре, однако, в нем разочаровались, но это не помешало дальнейшему увлечению курением.</a:t>
            </a:r>
          </a:p>
          <a:p>
            <a:endParaRPr lang="ru-RU" dirty="0"/>
          </a:p>
        </p:txBody>
      </p:sp>
      <p:pic>
        <p:nvPicPr>
          <p:cNvPr id="4" name="Picture 6" descr="C:\Users\пользователь\AppData\Local\Microsoft\Windows\Temporary Internet Files\Content.IE5\QFR5FQVL\MC900215773[1].wmf"/>
          <p:cNvPicPr>
            <a:picLocks noChangeAspect="1" noChangeArrowheads="1"/>
          </p:cNvPicPr>
          <p:nvPr/>
        </p:nvPicPr>
        <p:blipFill>
          <a:blip r:embed="rId3" cstate="print"/>
          <a:srcRect/>
          <a:stretch>
            <a:fillRect/>
          </a:stretch>
        </p:blipFill>
        <p:spPr bwMode="auto">
          <a:xfrm rot="21333966">
            <a:off x="48678" y="81465"/>
            <a:ext cx="2159512" cy="1342931"/>
          </a:xfrm>
          <a:prstGeom prst="rect">
            <a:avLst/>
          </a:prstGeom>
          <a:noFill/>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1979 0.09977 C -0.11823 0.08472 -0.11302 0.08033 -0.10313 0.07593 C -0.09636 0.06922 -0.08038 0.05926 -0.07222 0.05695 C -0.0665 0.05301 -0.06059 0.04954 -0.05434 0.04746 C -0.04861 0.04213 -0.0408 0.04097 -0.0342 0.03797 C -0.02622 0.03866 -0.01806 0.03773 -0.01042 0.04097 C -0.00608 0.04283 -0.00243 0.04676 0.00156 0.04908 C 0.00781 0.05278 0.01545 0.05394 0.02187 0.05695 C 0.04028 0.06528 0.0585 0.07477 0.07778 0.07917 C 0.09062 0.08496 0.10382 0.08565 0.11701 0.09028 C 0.13611 0.08912 0.15521 0.08959 0.17413 0.08704 C 0.19149 0.08472 0.20555 0.06412 0.22187 0.05857 C 0.22916 0.05185 0.22413 0.05625 0.23732 0.04584 C 0.23871 0.04468 0.23941 0.04236 0.2408 0.04097 C 0.24548 0.03634 0.25173 0.0294 0.25746 0.02685 C 0.25885 0.02616 0.27222 0.02384 0.27291 0.02361 C 0.29201 0.02477 0.31111 0.02547 0.33021 0.02685 C 0.34444 0.02801 0.35781 0.03773 0.37187 0.04097 C 0.38437 0.04676 0.39722 0.05 0.40989 0.05533 C 0.41354 0.05695 0.41701 0.05857 0.42066 0.06019 C 0.42222 0.06088 0.42378 0.06111 0.42534 0.06181 C 0.42899 0.0632 0.43611 0.06644 0.43611 0.06644 C 0.44114 0.07107 0.44687 0.07408 0.45278 0.07593 C 0.46024 0.08287 0.46805 0.08334 0.47656 0.08704 C 0.49427 0.08565 0.50955 0.08172 0.52656 0.07593 C 0.53055 0.07269 0.53958 0.06968 0.53958 0.06968 C 0.54409 0.06528 0.54635 0.06366 0.55156 0.06181 C 0.55642 0.05741 0.56215 0.05648 0.56701 0.05209 C 0.57413 0.04584 0.57691 0.04259 0.58368 0.03797 C 0.59375 0.03102 0.58021 0.03797 0.59201 0.0331 C 0.59444 0.03218 0.59913 0.02986 0.59913 0.02986 C 0.60434 0.03033 0.60955 0.03009 0.61458 0.03148 C 0.61771 0.03218 0.62014 0.03588 0.62291 0.03797 C 0.62778 0.04167 0.63229 0.04584 0.63732 0.04908 C 0.63889 0.05 0.64045 0.05093 0.64201 0.05209 C 0.65243 0.05996 0.66146 0.0713 0.67187 0.07917 C 0.68107 0.08611 0.68906 0.09445 0.69791 0.10139 C 0.7092 0.11042 0.70069 0.10556 0.71232 0.11088 C 0.71354 0.11134 0.7158 0.1125 0.7158 0.1125 C 0.73507 0.11134 0.75312 0.10949 0.77187 0.10625 C 0.77691 0.10394 0.78212 0.10301 0.78732 0.10139 C 0.79132 0.10023 0.79913 0.09815 0.79913 0.09815 C 0.81719 0.08704 0.83698 0.08519 0.85625 0.08079 C 0.96302 0.08125 1.17656 0.08241 1.17656 0.08241 " pathEditMode="relative" ptsTypes="fffffffffffffffffffffffffffffffffffffffffffA">
                                      <p:cBhvr>
                                        <p:cTn id="6" dur="3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05200" y="1775191"/>
            <a:ext cx="5181600" cy="2949209"/>
          </a:xfrm>
        </p:spPr>
        <p:txBody>
          <a:bodyPr>
            <a:normAutofit fontScale="77500" lnSpcReduction="20000"/>
          </a:bodyPr>
          <a:lstStyle/>
          <a:p>
            <a:pPr algn="ctr">
              <a:buNone/>
            </a:pPr>
            <a:r>
              <a:rPr lang="ru-RU" sz="4000" b="1" dirty="0" smtClean="0">
                <a:solidFill>
                  <a:srgbClr val="FF0000"/>
                </a:solidFill>
              </a:rPr>
              <a:t> Я верю, что Россия сильная страна, и все люди проживающие в этой стране смогут отказаться от  всех вредных привычек!!!</a:t>
            </a:r>
          </a:p>
          <a:p>
            <a:pPr>
              <a:buNone/>
            </a:pPr>
            <a:r>
              <a:rPr lang="ru-RU" dirty="0" smtClean="0"/>
              <a:t>            </a:t>
            </a:r>
            <a:endParaRPr lang="ru-RU" dirty="0"/>
          </a:p>
        </p:txBody>
      </p:sp>
      <p:sp>
        <p:nvSpPr>
          <p:cNvPr id="10" name="Овал 9"/>
          <p:cNvSpPr/>
          <p:nvPr/>
        </p:nvSpPr>
        <p:spPr>
          <a:xfrm rot="19266677">
            <a:off x="272938" y="6500445"/>
            <a:ext cx="990600" cy="12192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dirty="0"/>
          </a:p>
        </p:txBody>
      </p:sp>
      <p:sp>
        <p:nvSpPr>
          <p:cNvPr id="21" name="Овал 20"/>
          <p:cNvSpPr/>
          <p:nvPr/>
        </p:nvSpPr>
        <p:spPr>
          <a:xfrm rot="21334299">
            <a:off x="3618051" y="6211907"/>
            <a:ext cx="1066800" cy="990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sp>
        <p:nvSpPr>
          <p:cNvPr id="25" name="Овал 24"/>
          <p:cNvSpPr/>
          <p:nvPr/>
        </p:nvSpPr>
        <p:spPr>
          <a:xfrm>
            <a:off x="2743200" y="6172200"/>
            <a:ext cx="1066800" cy="990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p>
        </p:txBody>
      </p:sp>
      <p:sp>
        <p:nvSpPr>
          <p:cNvPr id="26" name="Овал 25"/>
          <p:cNvSpPr/>
          <p:nvPr/>
        </p:nvSpPr>
        <p:spPr>
          <a:xfrm rot="1560184">
            <a:off x="1991953" y="6203514"/>
            <a:ext cx="1066800" cy="990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38" name="Овал 37"/>
          <p:cNvSpPr/>
          <p:nvPr/>
        </p:nvSpPr>
        <p:spPr>
          <a:xfrm>
            <a:off x="1066800" y="6362700"/>
            <a:ext cx="1219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withEffect">
                                  <p:stCondLst>
                                    <p:cond delay="0"/>
                                  </p:stCondLst>
                                  <p:childTnLst>
                                    <p:animMotion origin="layout" path="M -0.09166 0.02222 L -0.19166 -1.32222 " pathEditMode="relative" rAng="0" ptsTypes="AA">
                                      <p:cBhvr>
                                        <p:cTn id="6" dur="5000" fill="hold"/>
                                        <p:tgtEl>
                                          <p:spTgt spid="21"/>
                                        </p:tgtEl>
                                        <p:attrNameLst>
                                          <p:attrName>ppt_x</p:attrName>
                                          <p:attrName>ppt_y</p:attrName>
                                        </p:attrNameLst>
                                      </p:cBhvr>
                                      <p:rCtr x="-50" y="-672"/>
                                    </p:animMotion>
                                  </p:childTnLst>
                                </p:cTn>
                              </p:par>
                              <p:par>
                                <p:cTn id="7" presetID="0" presetClass="path" presetSubtype="0" accel="50000" decel="50000" fill="hold" grpId="0" nodeType="withEffect">
                                  <p:stCondLst>
                                    <p:cond delay="0"/>
                                  </p:stCondLst>
                                  <p:childTnLst>
                                    <p:animMotion origin="layout" path="M -0.00069 0.05047 C -0.00416 0.02871 -0.00538 0.00741 -0.00781 -0.01458 C -0.00955 -0.03333 -0.01441 -0.04907 -0.01823 -0.0669 C -0.01979 -0.07361 -0.02014 -0.08078 -0.02205 -0.0875 C -0.03142 -0.12384 -0.046 -0.15717 -0.05989 -0.19074 C -0.07448 -0.22616 -0.0868 -0.26273 -0.10052 -0.29861 C -0.11302 -0.33148 -0.12031 -0.36736 -0.13264 -0.40023 C -0.13784 -0.41435 -0.14149 -0.42916 -0.14687 -0.44305 C -0.15156 -0.45555 -0.15017 -0.44791 -0.15642 -0.46227 C -0.16527 -0.48264 -0.17309 -0.50416 -0.18264 -0.52407 C -0.18871 -0.5368 -0.1927 -0.55 -0.1993 -0.56227 C -0.20121 -0.57106 -0.20642 -0.59236 -0.20764 -0.60185 C -0.20833 -0.60764 -0.20989 -0.61921 -0.20989 -0.61898 C -0.20937 -0.64328 -0.2151 -0.66481 -0.20277 -0.68125 C -0.20017 -0.68866 -0.19739 -0.69421 -0.19218 -0.69861 C -0.18455 -0.71389 -0.17066 -0.72338 -0.15885 -0.73194 C -0.15086 -0.73773 -0.14149 -0.74004 -0.13385 -0.74629 C -0.13073 -0.74884 -0.12777 -0.75231 -0.1243 -0.75416 C -0.11076 -0.76157 -0.09427 -0.76342 -0.0802 -0.76852 C -0.06024 -0.77569 -0.07847 -0.77199 -0.05989 -0.77477 C -0.04132 -0.78194 -0.02257 -0.78588 -0.00399 -0.79398 C 0.00799 -0.7993 0.01962 -0.80972 0.03177 -0.81296 C 0.04879 -0.82453 0.06771 -0.83125 0.08525 -0.84143 C 0.09636 -0.84768 0.1066 -0.85671 0.11736 -0.86342 C 0.11858 -0.86504 0.11962 -0.86713 0.12101 -0.86828 C 0.1224 -0.86991 0.12431 -0.87037 0.1257 -0.87153 C 0.13039 -0.87685 0.13386 -0.88379 0.13889 -0.88912 C 0.13924 -0.89074 0.13941 -0.89259 0.14011 -0.89398 C 0.14098 -0.89629 0.14289 -0.89791 0.14358 -0.9 C 0.14566 -0.90648 0.1474 -0.91852 0.14844 -0.92546 C 0.14809 -0.93565 0.14827 -0.94583 0.14723 -0.95578 C 0.1467 -0.96111 0.1408 -0.96643 0.13889 -0.97176 C 0.13386 -0.98541 0.12952 -0.9993 0.12448 -1.01296 C 0.11441 -1.03981 0.10243 -1.0662 0.09115 -1.09213 C 0.07361 -1.13287 0.09775 -1.07245 0.07813 -1.11458 C 0.07483 -1.12153 0.07257 -1.1294 0.0698 -1.13611 C 0.0691 -1.13889 0.06719 -1.13935 0.06615 -1.14097 C 0.0625 -1.14815 0.0592 -1.15532 0.05556 -1.16203 C 0.05226 -1.16852 0.05035 -1.17639 0.04601 -1.18125 C 0.03976 -1.18842 0.03733 -1.19004 0.03282 -1.19861 C 0.02223 -1.21898 0.01198 -1.23912 0.0007 -1.25903 C -0.00503 -1.26921 -0.00677 -1.27731 -0.01354 -1.28588 C -0.01597 -1.29791 -0.02066 -1.29861 -0.02066 -1.31296 " pathEditMode="relative" rAng="0" ptsTypes="ffffffffffffffffffffffffffffffffffffffffffA">
                                      <p:cBhvr>
                                        <p:cTn id="8" dur="5000" fill="hold"/>
                                        <p:tgtEl>
                                          <p:spTgt spid="25"/>
                                        </p:tgtEl>
                                        <p:attrNameLst>
                                          <p:attrName>ppt_x</p:attrName>
                                          <p:attrName>ppt_y</p:attrName>
                                        </p:attrNameLst>
                                      </p:cBhvr>
                                      <p:rCtr x="-33" y="-682"/>
                                    </p:animMotion>
                                  </p:childTnLst>
                                </p:cTn>
                              </p:par>
                              <p:par>
                                <p:cTn id="9" presetID="0" presetClass="path" presetSubtype="0" accel="50000" decel="50000" fill="hold" grpId="0" nodeType="withEffect">
                                  <p:stCondLst>
                                    <p:cond delay="0"/>
                                  </p:stCondLst>
                                  <p:childTnLst>
                                    <p:animMotion origin="layout" path="M 0.01302 0.10949 C 0.00885 0.09259 -0.00417 0.08449 -0.01424 0.07454 C -0.02309 0.06574 -0.0316 0.05602 -0.04046 0.04746 C -0.04306 0.04491 -0.04619 0.04375 -0.04879 0.04121 C -0.06042 0.02963 -0.07414 0.01111 -0.08091 -0.00648 C -0.08264 -0.01111 -0.08369 -0.01643 -0.08577 -0.02083 C -0.08698 -0.02361 -0.08907 -0.02592 -0.09046 -0.0287 C -0.09514 -0.03819 -0.09723 -0.04977 -0.1 -0.06041 C -0.10139 -0.08125 -0.10487 -0.10162 -0.10712 -0.12245 C -0.10764 -0.12778 -0.10782 -0.13287 -0.10834 -0.13819 C -0.10903 -0.14352 -0.11077 -0.15416 -0.11077 -0.15393 C -0.11025 -0.17268 -0.11233 -0.1919 -0.10834 -0.20972 C -0.10521 -0.22315 -0.10209 -0.23819 -0.09757 -0.25092 C -0.09566 -0.25648 -0.09254 -0.26134 -0.09046 -0.2669 C -0.08959 -0.26944 -0.08941 -0.27245 -0.0882 -0.27477 C -0.07865 -0.29398 -0.0658 -0.31088 -0.05365 -0.32708 C -0.04289 -0.34143 -0.05764 -0.32569 -0.04532 -0.33981 C -0.02605 -0.3618 0.00295 -0.37268 0.025 -0.3875 C 0.04982 -0.40416 0.07395 -0.42268 0.09409 -0.4493 C 0.10972 -0.47037 0.12135 -0.49583 0.1309 -0.52245 C 0.13506 -0.53426 0.13611 -0.54815 0.13923 -0.56041 C 0.14097 -0.58518 0.14166 -0.5875 0.13923 -0.61921 C 0.13836 -0.63009 0.12743 -0.65023 0.12256 -0.65879 C 0.10486 -0.68935 0.08541 -0.70972 0.05954 -0.72708 C 0.05659 -0.72893 0.05503 -0.73264 0.05243 -0.73495 C 0.04201 -0.74398 0.03038 -0.75139 0.01909 -0.75879 C 0.00763 -0.77361 -0.00521 -0.78495 -0.01667 -0.80023 C -0.02709 -0.81412 -0.02119 -0.80833 -0.02622 -0.82083 C -0.03473 -0.84213 -0.04375 -0.86296 -0.05244 -0.88449 C -0.06181 -0.90764 -0.07362 -0.92916 -0.08334 -0.95231 C -0.10105 -0.99514 -0.11337 -1.04166 -0.12865 -1.08565 C -0.13125 -1.10347 -0.13473 -1.11967 -0.13924 -1.13657 C -0.13959 -1.14352 -0.13994 -1.15023 -0.14046 -1.15717 C -0.14115 -1.16944 -0.14289 -1.19375 -0.14289 -1.19352 C -0.14132 -1.22014 -0.14028 -1.24676 -0.1382 -1.27315 C -0.1375 -1.28217 -0.13125 -1.31898 -0.12379 -1.31921 C -0.01025 -1.32129 0.10312 -1.31921 0.21666 -1.31921 " pathEditMode="relative" rAng="0" ptsTypes="ffffffffffffffffffffffffffffffffffffA">
                                      <p:cBhvr>
                                        <p:cTn id="10" dur="5000" fill="hold"/>
                                        <p:tgtEl>
                                          <p:spTgt spid="26"/>
                                        </p:tgtEl>
                                        <p:attrNameLst>
                                          <p:attrName>ppt_x</p:attrName>
                                          <p:attrName>ppt_y</p:attrName>
                                        </p:attrNameLst>
                                      </p:cBhvr>
                                      <p:rCtr x="24" y="-716"/>
                                    </p:animMotion>
                                  </p:childTnLst>
                                </p:cTn>
                              </p:par>
                              <p:par>
                                <p:cTn id="11" presetID="0" presetClass="path" presetSubtype="0" accel="50000" decel="50000" fill="hold" grpId="0" nodeType="withEffect">
                                  <p:stCondLst>
                                    <p:cond delay="0"/>
                                  </p:stCondLst>
                                  <p:childTnLst>
                                    <p:animMotion origin="layout" path="M 0.05 0.25 L 0.375 -1.32778 " pathEditMode="relative" rAng="0" ptsTypes="AA">
                                      <p:cBhvr>
                                        <p:cTn id="12" dur="5000" fill="hold"/>
                                        <p:tgtEl>
                                          <p:spTgt spid="38"/>
                                        </p:tgtEl>
                                        <p:attrNameLst>
                                          <p:attrName>ppt_x</p:attrName>
                                          <p:attrName>ppt_y</p:attrName>
                                        </p:attrNameLst>
                                      </p:cBhvr>
                                      <p:rCtr x="162" y="-789"/>
                                    </p:animMotion>
                                  </p:childTnLst>
                                </p:cTn>
                              </p:par>
                              <p:par>
                                <p:cTn id="13" presetID="0" presetClass="path" presetSubtype="0" accel="50000" decel="50000" fill="hold" grpId="0" nodeType="withEffect">
                                  <p:stCondLst>
                                    <p:cond delay="0"/>
                                  </p:stCondLst>
                                  <p:childTnLst>
                                    <p:animMotion origin="layout" path="M -0.09167 0.02222 C -0.0908 0.00347 -0.09305 -0.00162 -0.0868 -0.01412 C -0.08542 -0.02269 -0.08177 -0.03287 -0.07743 -0.03959 C -0.07413 -0.04445 -0.06944 -0.04815 -0.06667 -0.05371 C -0.05677 -0.07385 -0.02691 -0.08843 -0.01076 -0.09676 C -0.00295 -0.10047 0.00017 -0.1044 0.00833 -0.10602 C 0.01354 -0.11065 0.01892 -0.11088 0.025 -0.1125 C 0.03073 -0.11644 0.03681 -0.1176 0.04288 -0.12061 C 0.04427 -0.12107 0.04514 -0.12292 0.04636 -0.12361 C 0.04809 -0.12477 0.04948 -0.125 0.05122 -0.12523 C 0.0592 -0.13172 0.04983 -0.125 0.06077 -0.12986 C 0.06684 -0.13264 0.07222 -0.13635 0.07865 -0.13797 C 0.08368 -0.14491 0.09149 -0.15116 0.09879 -0.15371 C 0.1059 -0.15996 0.11441 -0.1632 0.12136 -0.16968 C 0.13715 -0.18426 0.12101 -0.16922 0.12986 -0.18079 C 0.13872 -0.19283 0.14705 -0.20556 0.15486 -0.21875 C 0.1559 -0.22523 0.15851 -0.2301 0.15955 -0.23635 C 0.16077 -0.24398 0.16215 -0.25116 0.1632 -0.2588 C 0.16233 -0.275 0.16233 -0.2875 0.1559 -0.30162 C 0.15434 -0.31806 0.14844 -0.34607 0.14045 -0.3588 C 0.13715 -0.36366 0.13333 -0.36806 0.12986 -0.37269 C 0.12483 -0.37963 0.11129 -0.38264 0.10486 -0.38403 C 0.09722 -0.38727 0.08993 -0.39283 0.08212 -0.39514 C 0.07656 -0.4 0.07101 -0.40417 0.06545 -0.40949 C 0.06302 -0.41181 0.06059 -0.41436 0.05816 -0.41713 C 0.05729 -0.41875 0.05695 -0.42107 0.05573 -0.42223 C 0.05174 -0.42686 0.04705 -0.43033 0.04288 -0.43473 C 0.03767 -0.44028 0.03073 -0.44445 0.02622 -0.4507 C 0.0191 -0.45996 0.02639 -0.45463 0.01788 -0.46343 C 0.01267 -0.46875 0.01059 -0.4676 0.0059 -0.47431 C -0.00017 -0.48287 -0.00451 -0.49329 -0.01076 -0.50162 C -0.01198 -0.51019 -0.01441 -0.5169 -0.01562 -0.52547 C -0.01441 -0.53611 -0.01389 -0.55371 -0.00972 -0.56482 C 0.0125 -0.62199 0.09375 -0.60533 0.12622 -0.60625 C 0.13559 -0.6088 0.1441 -0.61111 0.15365 -0.61273 C 0.15868 -0.61713 0.16406 -0.61898 0.1691 -0.62385 C 0.17587 -0.62986 0.18195 -0.63773 0.18924 -0.6426 C 0.19549 -0.65486 0.18698 -0.64005 0.19653 -0.6507 C 0.19757 -0.65186 0.19774 -0.65394 0.19879 -0.65533 C 0.20208 -0.66042 0.2059 -0.66482 0.20955 -0.66991 C 0.21702 -0.68033 0.22379 -0.69653 0.22865 -0.70926 C 0.23004 -0.71667 0.23108 -0.72408 0.23195 -0.73172 C 0.23177 -0.74468 0.23177 -0.75834 0.23073 -0.7713 C 0.22952 -0.78889 0.22031 -0.80301 0.21424 -0.81713 C 0.20886 -0.82986 0.20955 -0.83102 0.20469 -0.84121 C 0.19514 -0.86042 0.18386 -0.87778 0.17361 -0.89676 C 0.15781 -0.92662 0.14809 -0.96042 0.13924 -0.99491 C 0.13715 -1.01135 0.13177 -1.02454 0.12986 -1.04074 C 0.12743 -1.06042 0.12656 -1.08033 0.125 -1.09977 C 0.13212 -1.25301 0.1092 -1.17755 0.29879 -1.17755 " pathEditMode="relative" rAng="0" ptsTypes="fffffffffffffffffffffffffffffffffffffffffffffffffA">
                                      <p:cBhvr>
                                        <p:cTn id="14" dur="5000" fill="hold"/>
                                        <p:tgtEl>
                                          <p:spTgt spid="10"/>
                                        </p:tgtEl>
                                        <p:attrNameLst>
                                          <p:attrName>ppt_x</p:attrName>
                                          <p:attrName>ppt_y</p:attrName>
                                        </p:attrNameLst>
                                      </p:cBhvr>
                                      <p:rCtr x="194" y="-6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1" animBg="1"/>
      <p:bldP spid="25" grpId="0" animBg="1"/>
      <p:bldP spid="26"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5410200"/>
            <a:ext cx="9220200" cy="1252728"/>
          </a:xfrm>
        </p:spPr>
        <p:txBody>
          <a:bodyPr>
            <a:normAutofit/>
          </a:bodyPr>
          <a:lstStyle/>
          <a:p>
            <a:r>
              <a:rPr lang="ru-RU" sz="4000" dirty="0" smtClean="0"/>
              <a:t>     </a:t>
            </a:r>
            <a:r>
              <a:rPr lang="ru-RU" sz="3600" dirty="0" smtClean="0">
                <a:solidFill>
                  <a:schemeClr val="tx1"/>
                </a:solidFill>
              </a:rPr>
              <a:t>Жан </a:t>
            </a:r>
            <a:r>
              <a:rPr lang="ru-RU" sz="3600" dirty="0" err="1" smtClean="0">
                <a:solidFill>
                  <a:schemeClr val="tx1"/>
                </a:solidFill>
              </a:rPr>
              <a:t>Нико</a:t>
            </a:r>
            <a:r>
              <a:rPr lang="ru-RU" sz="3600" dirty="0" smtClean="0">
                <a:solidFill>
                  <a:schemeClr val="tx1"/>
                </a:solidFill>
              </a:rPr>
              <a:t>                          Христофор Колумб</a:t>
            </a:r>
            <a:endParaRPr lang="ru-RU" sz="4000" dirty="0">
              <a:solidFill>
                <a:schemeClr val="tx1"/>
              </a:solidFill>
            </a:endParaRPr>
          </a:p>
        </p:txBody>
      </p:sp>
      <p:pic>
        <p:nvPicPr>
          <p:cNvPr id="4" name="Содержимое 3" descr="жан нико 2.jpg"/>
          <p:cNvPicPr>
            <a:picLocks noGrp="1" noChangeAspect="1"/>
          </p:cNvPicPr>
          <p:nvPr>
            <p:ph idx="1"/>
          </p:nvPr>
        </p:nvPicPr>
        <p:blipFill>
          <a:blip r:embed="rId2" cstate="print"/>
          <a:stretch>
            <a:fillRect/>
          </a:stretch>
        </p:blipFill>
        <p:spPr>
          <a:xfrm>
            <a:off x="0" y="0"/>
            <a:ext cx="4724400" cy="5257800"/>
          </a:xfrm>
          <a:prstGeom prst="ellipse">
            <a:avLst/>
          </a:prstGeom>
          <a:ln>
            <a:noFill/>
          </a:ln>
          <a:effectLst>
            <a:softEdge rad="112500"/>
          </a:effectLst>
        </p:spPr>
      </p:pic>
      <p:pic>
        <p:nvPicPr>
          <p:cNvPr id="6" name="Рисунок 5" descr="христик.jpg"/>
          <p:cNvPicPr>
            <a:picLocks noChangeAspect="1"/>
          </p:cNvPicPr>
          <p:nvPr/>
        </p:nvPicPr>
        <p:blipFill>
          <a:blip r:embed="rId3" cstate="print"/>
          <a:stretch>
            <a:fillRect/>
          </a:stretch>
        </p:blipFill>
        <p:spPr>
          <a:xfrm>
            <a:off x="4572000" y="0"/>
            <a:ext cx="4572000" cy="5257800"/>
          </a:xfrm>
          <a:prstGeom prst="ellipse">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1000"/>
                                        <p:tgtEl>
                                          <p:spTgt spid="4"/>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solidFill>
                  <a:srgbClr val="FF0000"/>
                </a:solidFill>
              </a:rPr>
              <a:t>                                                 </a:t>
            </a:r>
            <a:r>
              <a:rPr lang="ru-RU" sz="5400" dirty="0" smtClean="0">
                <a:solidFill>
                  <a:srgbClr val="FF0000"/>
                </a:solidFill>
              </a:rPr>
              <a:t>Курение</a:t>
            </a:r>
            <a:endParaRPr lang="ru-RU" sz="2000" dirty="0">
              <a:solidFill>
                <a:srgbClr val="FF0000"/>
              </a:solidFill>
            </a:endParaRPr>
          </a:p>
        </p:txBody>
      </p:sp>
      <p:sp>
        <p:nvSpPr>
          <p:cNvPr id="3" name="Содержимое 2"/>
          <p:cNvSpPr>
            <a:spLocks noGrp="1"/>
          </p:cNvSpPr>
          <p:nvPr>
            <p:ph idx="1"/>
          </p:nvPr>
        </p:nvSpPr>
        <p:spPr>
          <a:xfrm>
            <a:off x="0" y="1524001"/>
            <a:ext cx="9144000" cy="5181600"/>
          </a:xfrm>
        </p:spPr>
        <p:txBody>
          <a:bodyPr>
            <a:normAutofit lnSpcReduction="10000"/>
          </a:bodyPr>
          <a:lstStyle/>
          <a:p>
            <a:pPr>
              <a:buNone/>
            </a:pPr>
            <a:r>
              <a:rPr lang="ru-RU" sz="3000" b="1" dirty="0" smtClean="0"/>
              <a:t>В наше время каждый второй человек курит. Много написано про курение: «Курение убивает», </a:t>
            </a:r>
          </a:p>
          <a:p>
            <a:pPr>
              <a:buNone/>
            </a:pPr>
            <a:r>
              <a:rPr lang="ru-RU" sz="3000" b="1" dirty="0" smtClean="0"/>
              <a:t>« Курение способствует возникновению рака », «Курение убивает мозг» можно привести тысяча примеров, но это никому не нужно. Люди, зная что курение вредит, здоровью все равно курят по две, по три пачки в день.</a:t>
            </a:r>
          </a:p>
          <a:p>
            <a:pPr>
              <a:buNone/>
            </a:pPr>
            <a:r>
              <a:rPr lang="ru-RU" sz="2600" b="1" dirty="0" smtClean="0"/>
              <a:t>Ведь каждая скуренная сигарета уменьшает человеку жизнь </a:t>
            </a:r>
            <a:r>
              <a:rPr lang="ru-RU" sz="2600" b="1" dirty="0" smtClean="0">
                <a:solidFill>
                  <a:srgbClr val="FF0000"/>
                </a:solidFill>
                <a:latin typeface="+mj-lt"/>
              </a:rPr>
              <a:t>на 15 минут</a:t>
            </a:r>
            <a:r>
              <a:rPr lang="ru-RU" sz="2600" b="1" dirty="0" smtClean="0"/>
              <a:t>. Теперь представьте что человек в день скурил 10 сигарет  т.е.  у него жизнь  </a:t>
            </a:r>
            <a:r>
              <a:rPr lang="ru-RU" sz="2600" b="1" dirty="0" smtClean="0">
                <a:solidFill>
                  <a:srgbClr val="FF0000"/>
                </a:solidFill>
              </a:rPr>
              <a:t>уменьшилась на 7 дней</a:t>
            </a:r>
            <a:r>
              <a:rPr lang="ru-RU" sz="2600" b="1" dirty="0" smtClean="0"/>
              <a:t>. А это продолжается изо дня в дне, из года в год. </a:t>
            </a:r>
          </a:p>
          <a:p>
            <a:pPr>
              <a:buNone/>
            </a:pPr>
            <a:endParaRPr lang="ru-RU" dirty="0"/>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676400"/>
            <a:ext cx="8153400" cy="4625609"/>
          </a:xfrm>
        </p:spPr>
        <p:txBody>
          <a:bodyPr/>
          <a:lstStyle/>
          <a:p>
            <a:pPr>
              <a:buNone/>
            </a:pPr>
            <a:r>
              <a:rPr lang="ru-RU" sz="3150" b="1" dirty="0" smtClean="0"/>
              <a:t>Курильщики наносят себе большой материальный ущерб. Сколько денег ежегодно они пускают на ветер, в прямом смысле слова, которых хватило бы на приобретение полезных вещей! И еще: дурной запах изо рта, желтые зубы, грубый голос—все эти неизбежные последствия вреда курения не делают человека привлекательным.</a:t>
            </a:r>
          </a:p>
          <a:p>
            <a:pPr>
              <a:buNone/>
            </a:pPr>
            <a:endParaRPr lang="ru-RU" dirty="0"/>
          </a:p>
        </p:txBody>
      </p:sp>
      <p:pic>
        <p:nvPicPr>
          <p:cNvPr id="1028" name="Picture 4" descr="C:\Users\пользователь\AppData\Local\Microsoft\Windows\Temporary Internet Files\Content.IE5\A743RBBQ\MC900334844[1].wmf"/>
          <p:cNvPicPr>
            <a:picLocks noChangeAspect="1" noChangeArrowheads="1"/>
          </p:cNvPicPr>
          <p:nvPr/>
        </p:nvPicPr>
        <p:blipFill>
          <a:blip r:embed="rId2" cstate="print"/>
          <a:srcRect/>
          <a:stretch>
            <a:fillRect/>
          </a:stretch>
        </p:blipFill>
        <p:spPr bwMode="auto">
          <a:xfrm>
            <a:off x="7086600" y="5105400"/>
            <a:ext cx="2057400" cy="160020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8000" dirty="0" smtClean="0">
                <a:solidFill>
                  <a:srgbClr val="FF0000"/>
                </a:solidFill>
              </a:rPr>
              <a:t>!</a:t>
            </a:r>
            <a:endParaRPr lang="ru-RU" sz="8000" dirty="0">
              <a:solidFill>
                <a:srgbClr val="FF0000"/>
              </a:solidFill>
            </a:endParaRPr>
          </a:p>
        </p:txBody>
      </p:sp>
      <p:sp>
        <p:nvSpPr>
          <p:cNvPr id="3" name="Содержимое 2"/>
          <p:cNvSpPr>
            <a:spLocks noGrp="1"/>
          </p:cNvSpPr>
          <p:nvPr>
            <p:ph idx="1"/>
          </p:nvPr>
        </p:nvSpPr>
        <p:spPr/>
        <p:txBody>
          <a:bodyPr>
            <a:normAutofit fontScale="92500" lnSpcReduction="20000"/>
          </a:bodyPr>
          <a:lstStyle/>
          <a:p>
            <a:pPr>
              <a:buNone/>
            </a:pPr>
            <a:endParaRPr lang="ru-RU" b="1" dirty="0" smtClean="0"/>
          </a:p>
          <a:p>
            <a:pPr>
              <a:buNone/>
            </a:pPr>
            <a:r>
              <a:rPr lang="ru-RU" b="1" dirty="0" smtClean="0"/>
              <a:t>Многочисленные медицинские исследования показали, что основной вред курения выражен в том, что </a:t>
            </a:r>
            <a:r>
              <a:rPr lang="ru-RU" b="1" dirty="0" err="1" smtClean="0"/>
              <a:t>табакокурение</a:t>
            </a:r>
            <a:r>
              <a:rPr lang="ru-RU" b="1" dirty="0" smtClean="0"/>
              <a:t> приводит </a:t>
            </a:r>
            <a:r>
              <a:rPr lang="ru-RU" b="1" dirty="0" smtClean="0">
                <a:solidFill>
                  <a:srgbClr val="FF0000"/>
                </a:solidFill>
              </a:rPr>
              <a:t>к нарушению ритма сердечных сокращений, тормозит, затем парализует деятельность клеток центральной нервной системы. Наиболее значительный вред курения выражается в том, что способствует развитию таких опасных для жизни заболеваний: как инфаркт миокарда и рак легких.</a:t>
            </a:r>
          </a:p>
          <a:p>
            <a:endParaRPr lang="ru-RU" dirty="0"/>
          </a:p>
        </p:txBody>
      </p:sp>
      <p:pic>
        <p:nvPicPr>
          <p:cNvPr id="4099" name="Picture 3" descr="C:\Users\пользователь\AppData\Local\Microsoft\Windows\Temporary Internet Files\Content.IE5\A743RBBQ\MC900332564[1].wmf"/>
          <p:cNvPicPr>
            <a:picLocks noChangeAspect="1" noChangeArrowheads="1"/>
          </p:cNvPicPr>
          <p:nvPr/>
        </p:nvPicPr>
        <p:blipFill>
          <a:blip r:embed="rId2" cstate="print"/>
          <a:srcRect/>
          <a:stretch>
            <a:fillRect/>
          </a:stretch>
        </p:blipFill>
        <p:spPr bwMode="auto">
          <a:xfrm>
            <a:off x="381000" y="0"/>
            <a:ext cx="1745590" cy="1853489"/>
          </a:xfrm>
          <a:prstGeom prst="rect">
            <a:avLst/>
          </a:prstGeom>
          <a:noFill/>
        </p:spPr>
      </p:pic>
      <p:pic>
        <p:nvPicPr>
          <p:cNvPr id="4102" name="Picture 6" descr="C:\Users\пользователь\AppData\Local\Microsoft\Windows\Temporary Internet Files\Content.IE5\QFR5FQVL\MC900332562[1].wmf"/>
          <p:cNvPicPr>
            <a:picLocks noChangeAspect="1" noChangeArrowheads="1"/>
          </p:cNvPicPr>
          <p:nvPr/>
        </p:nvPicPr>
        <p:blipFill>
          <a:blip r:embed="rId3" cstate="print"/>
          <a:srcRect/>
          <a:stretch>
            <a:fillRect/>
          </a:stretch>
        </p:blipFill>
        <p:spPr bwMode="auto">
          <a:xfrm>
            <a:off x="6858000" y="0"/>
            <a:ext cx="1869948" cy="1715414"/>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solidFill>
                  <a:srgbClr val="FF0000"/>
                </a:solidFill>
              </a:rPr>
              <a:t>                 А вы знали что…?</a:t>
            </a:r>
            <a:endParaRPr lang="ru-RU" dirty="0">
              <a:solidFill>
                <a:srgbClr val="FF0000"/>
              </a:solidFill>
            </a:endParaRPr>
          </a:p>
        </p:txBody>
      </p:sp>
      <p:sp>
        <p:nvSpPr>
          <p:cNvPr id="3" name="Содержимое 2"/>
          <p:cNvSpPr>
            <a:spLocks noGrp="1"/>
          </p:cNvSpPr>
          <p:nvPr>
            <p:ph idx="1"/>
          </p:nvPr>
        </p:nvSpPr>
        <p:spPr>
          <a:xfrm>
            <a:off x="457200" y="1775191"/>
            <a:ext cx="7696200" cy="4625609"/>
          </a:xfrm>
        </p:spPr>
        <p:txBody>
          <a:bodyPr>
            <a:normAutofit fontScale="77500" lnSpcReduction="20000"/>
          </a:bodyPr>
          <a:lstStyle/>
          <a:p>
            <a:pPr>
              <a:buNone/>
            </a:pPr>
            <a:r>
              <a:rPr lang="ru-RU" b="1" smtClean="0"/>
              <a:t>Кроме дегтя и никотина под влиянием высокой температуры из табака выделяется около 30 вредных веществ: сероводород, аммиак, азот, окись углерода и различные эфирные масла, среди которых особенно опасен бензидин — стопроцентный канцероген. В табачном дыме содержится значительное количество полония-200, который излучает альфа-частицы. При выкуривании одной пачки сигарет человек получает дозу облучения, равную 36 рад, что в 7 раз превышает дозу, установленную соглашением по защите от радиации. Табачный дым вредно действует на сердце, на сосуды и.т.д. </a:t>
            </a:r>
          </a:p>
          <a:p>
            <a:endParaRPr lang="ru-RU" dirty="0"/>
          </a:p>
        </p:txBody>
      </p:sp>
      <p:pic>
        <p:nvPicPr>
          <p:cNvPr id="1026" name="Picture 2" descr="C:\Users\пользователь\AppData\Local\Microsoft\Windows\Temporary Internet Files\Content.IE5\AJFWN6EL\MC900290955[1].wmf"/>
          <p:cNvPicPr>
            <a:picLocks noChangeAspect="1" noChangeArrowheads="1"/>
          </p:cNvPicPr>
          <p:nvPr/>
        </p:nvPicPr>
        <p:blipFill>
          <a:blip r:embed="rId2" cstate="print"/>
          <a:srcRect/>
          <a:stretch>
            <a:fillRect/>
          </a:stretch>
        </p:blipFill>
        <p:spPr bwMode="auto">
          <a:xfrm>
            <a:off x="7537010" y="5486400"/>
            <a:ext cx="1606990" cy="1258432"/>
          </a:xfrm>
          <a:prstGeom prst="rect">
            <a:avLst/>
          </a:prstGeom>
          <a:noFill/>
        </p:spPr>
      </p:pic>
      <p:pic>
        <p:nvPicPr>
          <p:cNvPr id="1028" name="Picture 4" descr="C:\Users\пользователь\AppData\Local\Microsoft\Windows\Temporary Internet Files\Content.IE5\A743RBBQ\MC900346585[1].wmf"/>
          <p:cNvPicPr>
            <a:picLocks noChangeAspect="1" noChangeArrowheads="1"/>
          </p:cNvPicPr>
          <p:nvPr/>
        </p:nvPicPr>
        <p:blipFill>
          <a:blip r:embed="rId3" cstate="print"/>
          <a:srcRect/>
          <a:stretch>
            <a:fillRect/>
          </a:stretch>
        </p:blipFill>
        <p:spPr bwMode="auto">
          <a:xfrm>
            <a:off x="381000" y="0"/>
            <a:ext cx="1371761" cy="1373214"/>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775191"/>
            <a:ext cx="6934200" cy="4625609"/>
          </a:xfrm>
        </p:spPr>
        <p:txBody>
          <a:bodyPr>
            <a:normAutofit fontScale="92500" lnSpcReduction="10000"/>
          </a:bodyPr>
          <a:lstStyle/>
          <a:p>
            <a:pPr>
              <a:buNone/>
            </a:pPr>
            <a:r>
              <a:rPr lang="ru-RU" b="1" dirty="0" smtClean="0"/>
              <a:t>Курильщики подвергают опасности не только себя, но и окружающих людей. В медицине появился даже термин </a:t>
            </a:r>
            <a:r>
              <a:rPr lang="ru-RU" b="1" dirty="0" smtClean="0">
                <a:solidFill>
                  <a:srgbClr val="FF0000"/>
                </a:solidFill>
              </a:rPr>
              <a:t>«пассивное курение». </a:t>
            </a:r>
            <a:r>
              <a:rPr lang="ru-RU" b="1" dirty="0" smtClean="0"/>
              <a:t>Это можно пояснить следующим: средняя концентрация никотина в организме некурящих людей после полуторачасового пребывания в накуренном и непроветренном помещении увеличивается в </a:t>
            </a:r>
            <a:r>
              <a:rPr lang="ru-RU" b="1" dirty="0" smtClean="0">
                <a:solidFill>
                  <a:srgbClr val="FF0000"/>
                </a:solidFill>
              </a:rPr>
              <a:t>8 раз.</a:t>
            </a:r>
            <a:endParaRPr lang="ru-RU" b="1" dirty="0">
              <a:solidFill>
                <a:srgbClr val="FF0000"/>
              </a:solidFill>
            </a:endParaRPr>
          </a:p>
        </p:txBody>
      </p:sp>
      <p:pic>
        <p:nvPicPr>
          <p:cNvPr id="2053" name="Picture 5" descr="C:\Users\пользователь\AppData\Local\Microsoft\Windows\Temporary Internet Files\Content.IE5\J0S24QTD\MC900310150[1].wmf"/>
          <p:cNvPicPr>
            <a:picLocks noChangeAspect="1" noChangeArrowheads="1"/>
          </p:cNvPicPr>
          <p:nvPr/>
        </p:nvPicPr>
        <p:blipFill>
          <a:blip r:embed="rId2" cstate="print"/>
          <a:srcRect/>
          <a:stretch>
            <a:fillRect/>
          </a:stretch>
        </p:blipFill>
        <p:spPr bwMode="auto">
          <a:xfrm>
            <a:off x="7086601" y="4343400"/>
            <a:ext cx="2057400" cy="2514600"/>
          </a:xfrm>
          <a:prstGeom prst="rect">
            <a:avLst/>
          </a:prstGeom>
          <a:noFill/>
          <a:ln w="38100">
            <a:solidFill>
              <a:srgbClr val="FF0000"/>
            </a:solidFill>
          </a:ln>
        </p:spPr>
      </p:pic>
    </p:spTree>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201</TotalTime>
  <Words>1011</Words>
  <Application>Microsoft Office PowerPoint</Application>
  <PresentationFormat>Экран (4:3)</PresentationFormat>
  <Paragraphs>54</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Модульная</vt:lpstr>
      <vt:lpstr>ВЛИЯНИЕ КУРЕНИЯ  НА СОСТОЯНИЕ ЗДОРОВЬЯ ЧЕЛОВЕКА.</vt:lpstr>
      <vt:lpstr>31 мая-день отказа от курения!</vt:lpstr>
      <vt:lpstr>        Пред история    </vt:lpstr>
      <vt:lpstr>     Жан Нико                          Христофор Колумб</vt:lpstr>
      <vt:lpstr>                                                 Курение</vt:lpstr>
      <vt:lpstr>Слайд 6</vt:lpstr>
      <vt:lpstr>!</vt:lpstr>
      <vt:lpstr>                 А вы знали что…?</vt:lpstr>
      <vt:lpstr>Слайд 9</vt:lpstr>
      <vt:lpstr>Вред курения для подростков  </vt:lpstr>
      <vt:lpstr>Слайд 11</vt:lpstr>
      <vt:lpstr>Слайд 12</vt:lpstr>
      <vt:lpstr>ВЛИЯНИЕ АЛКОГОЛЯ НА СОСТОЯНИЕ ЗДОРОВЬЯ ЧЕЛОВЕКА.</vt:lpstr>
      <vt:lpstr>Слайд 14</vt:lpstr>
      <vt:lpstr>Слайд 15</vt:lpstr>
      <vt:lpstr>     Пред история</vt:lpstr>
      <vt:lpstr>           Гэ Хуна              Раймонд Луллия</vt:lpstr>
      <vt:lpstr>Эти бутылки причина многих бед…</vt:lpstr>
      <vt:lpstr>Слайд 19</vt:lpstr>
      <vt:lpstr>Слайд 20</vt:lpstr>
      <vt:lpstr>Слайд 21</vt:lpstr>
      <vt:lpstr>Слайд 22</vt:lpstr>
      <vt:lpstr>В наши дни очень актуальна проблема  употребления алкоголя.</vt:lpstr>
      <vt:lpstr>БУДУЩИМ МАМАМ, СЛЕДУЕТ ЗАДУМАТЬСЯ…</vt:lpstr>
      <vt:lpstr>В организме алкоголь оказывает четыре основных эффекта: </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КУРЕНИЯ И АЛКОГОЛЯ НА СОСТОЯНИЕ ЗДОРОВЬЯ ЧЕЛОВЕКА.</dc:title>
  <dc:creator>пользователь</dc:creator>
  <cp:lastModifiedBy>Сергей</cp:lastModifiedBy>
  <cp:revision>29</cp:revision>
  <dcterms:created xsi:type="dcterms:W3CDTF">2011-09-10T08:21:35Z</dcterms:created>
  <dcterms:modified xsi:type="dcterms:W3CDTF">2014-05-19T17:46:04Z</dcterms:modified>
</cp:coreProperties>
</file>