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F1CC2F-2CFD-4422-A139-12EF5490A768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E3ADD25-92D1-425B-A5DA-571623DBBF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1CC2F-2CFD-4422-A139-12EF5490A768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ADD25-92D1-425B-A5DA-571623DBBF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AF1CC2F-2CFD-4422-A139-12EF5490A768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3ADD25-92D1-425B-A5DA-571623DBBF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1CC2F-2CFD-4422-A139-12EF5490A768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ADD25-92D1-425B-A5DA-571623DBBF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F1CC2F-2CFD-4422-A139-12EF5490A768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E3ADD25-92D1-425B-A5DA-571623DBBF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1CC2F-2CFD-4422-A139-12EF5490A768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ADD25-92D1-425B-A5DA-571623DBBF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1CC2F-2CFD-4422-A139-12EF5490A768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ADD25-92D1-425B-A5DA-571623DBBF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1CC2F-2CFD-4422-A139-12EF5490A768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ADD25-92D1-425B-A5DA-571623DBBF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F1CC2F-2CFD-4422-A139-12EF5490A768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ADD25-92D1-425B-A5DA-571623DBBF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1CC2F-2CFD-4422-A139-12EF5490A768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ADD25-92D1-425B-A5DA-571623DBBF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1CC2F-2CFD-4422-A139-12EF5490A768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ADD25-92D1-425B-A5DA-571623DBBF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AF1CC2F-2CFD-4422-A139-12EF5490A768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E3ADD25-92D1-425B-A5DA-571623DBBF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6376" y="1884796"/>
            <a:ext cx="5257590" cy="1901394"/>
          </a:xfrm>
        </p:spPr>
        <p:txBody>
          <a:bodyPr/>
          <a:lstStyle/>
          <a:p>
            <a:r>
              <a:rPr lang="ru-RU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НАРКОМАНИЯ</a:t>
            </a:r>
            <a:endParaRPr lang="ru-RU" sz="6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86644" y="0"/>
            <a:ext cx="1857356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605808"/>
          </a:xfrm>
        </p:spPr>
        <p:txBody>
          <a:bodyPr/>
          <a:lstStyle/>
          <a:p>
            <a:r>
              <a:rPr lang="ru-RU" dirty="0" smtClean="0"/>
              <a:t>Наркомания в мире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000108"/>
            <a:ext cx="442915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Мир наркоманов сегодня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прибли-зился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к каждому из нас. Все чаще мы говорим о них, все чаще встречаем, читаем в прессе, слышим о трагедиях, произошедших в семьях знакомых, виной которых стали наркотики. Особое беспокойство вызывает тот факт, что у наркомании – “молодое лицо”. Основное число людей, потребляющих наркотики, сейчас составляет подрастающее поколение – молодые люди в возрасте от 14 до 30 лет.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Наркотики – не просто вещества, наносящие вред здоровью.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Они стремительно и необратимо разрушают организм и личность человека. Потребление наркотиков, став частью молодежного досуга, увлечений, захватывает все новые клубы, дискотеки, учебные заведения, дворы.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588" t="3125" r="18137" b="9821"/>
          <a:stretch>
            <a:fillRect/>
          </a:stretch>
        </p:blipFill>
        <p:spPr bwMode="auto">
          <a:xfrm>
            <a:off x="7286644" y="857232"/>
            <a:ext cx="1857356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2571768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239000" cy="680068"/>
          </a:xfrm>
        </p:spPr>
        <p:txBody>
          <a:bodyPr/>
          <a:lstStyle/>
          <a:p>
            <a:r>
              <a:rPr lang="ru-RU" dirty="0" smtClean="0"/>
              <a:t>Что такое наркомания?</a:t>
            </a: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428736"/>
            <a:ext cx="550072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Наркомания - хроническое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прогредиентное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 заболевание, вызванное употреблением веществ-наркотиков.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Законами РФ наркомания определяется как «заболевание, обусловленное зависимостью от наркотических средств или психотропных веществ, включенных в Перечень наркотических средств, психотропных веществ и их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прекурсоров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подлежащих контролю в Российской Федерации». Соответственно, патологическую зависимость от алкоголя, табака, или кофеина юридически не причисляют к наркомании, хотя и они, по ряду критериев, относятся к наркотическим веществам. Медицина рассматривает зависимость от этих веществ как наркотическую. В связи с этим, патологическую зависимость от данных веществ выделяют в отдельные группы, для алкоголя это — алкоголизм, для табака — никотиновая зависимость, только злоупотребление кофеином относится в наркологии к той же группе, что и злоупотребление прочими стимуляторами, и не выделяется отдельно.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396">
            <a:off x="5857884" y="1071546"/>
            <a:ext cx="293442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38931">
            <a:off x="5931566" y="4541068"/>
            <a:ext cx="302895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680068"/>
          </a:xfrm>
        </p:spPr>
        <p:txBody>
          <a:bodyPr>
            <a:normAutofit/>
          </a:bodyPr>
          <a:lstStyle/>
          <a:p>
            <a:r>
              <a:rPr lang="ru-RU" dirty="0" smtClean="0"/>
              <a:t>Какие бывают наркотики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429132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785794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428868"/>
            <a:ext cx="2857500" cy="2586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928670"/>
            <a:ext cx="514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Наркотики </a:t>
            </a:r>
            <a:r>
              <a:rPr lang="ru-RU" sz="1600" dirty="0"/>
              <a:t>бывают естественного </a:t>
            </a:r>
            <a:r>
              <a:rPr lang="ru-RU" sz="1600" dirty="0" err="1" smtClean="0"/>
              <a:t>происхож-дения</a:t>
            </a:r>
            <a:r>
              <a:rPr lang="ru-RU" sz="1600" dirty="0"/>
              <a:t>, известные с древности (марихуана, гашиш, опиум, конопля), и синтетические, т. е. добытые химическим путем. В качестве наркотиков иногда используются лекарственные вещества </a:t>
            </a:r>
            <a:r>
              <a:rPr lang="ru-RU" sz="1600" dirty="0" err="1" smtClean="0"/>
              <a:t>психот-ропной</a:t>
            </a:r>
            <a:r>
              <a:rPr lang="ru-RU" sz="1600" dirty="0" smtClean="0"/>
              <a:t> </a:t>
            </a:r>
            <a:r>
              <a:rPr lang="ru-RU" sz="1600" dirty="0"/>
              <a:t>группы.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571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Врачи подразделяют наркотики на несколько </a:t>
            </a:r>
            <a:r>
              <a:rPr lang="ru-RU" b="1" dirty="0" smtClean="0"/>
              <a:t>групп:</a:t>
            </a:r>
            <a:endParaRPr lang="ru-RU" b="1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14282" y="3571876"/>
            <a:ext cx="2273300" cy="536575"/>
            <a:chOff x="214282" y="3714752"/>
            <a:chExt cx="2273300" cy="53657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214282" y="3714752"/>
              <a:ext cx="2273300" cy="536575"/>
              <a:chOff x="3964" y="2071"/>
              <a:chExt cx="1484" cy="330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" name="Text Box 31"/>
            <p:cNvSpPr txBox="1">
              <a:spLocks noChangeArrowheads="1"/>
            </p:cNvSpPr>
            <p:nvPr/>
          </p:nvSpPr>
          <p:spPr bwMode="black">
            <a:xfrm>
              <a:off x="241270" y="3714752"/>
              <a:ext cx="2200275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ru-RU" sz="1400" b="1" dirty="0"/>
                <a:t>Подавляющие нервную систему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571736" y="3571876"/>
            <a:ext cx="2273300" cy="536575"/>
            <a:chOff x="214282" y="3714752"/>
            <a:chExt cx="2273300" cy="536575"/>
          </a:xfrm>
          <a:solidFill>
            <a:srgbClr val="92D050"/>
          </a:solidFill>
        </p:grpSpPr>
        <p:grpSp>
          <p:nvGrpSpPr>
            <p:cNvPr id="31" name="Group 8"/>
            <p:cNvGrpSpPr>
              <a:grpSpLocks/>
            </p:cNvGrpSpPr>
            <p:nvPr/>
          </p:nvGrpSpPr>
          <p:grpSpPr bwMode="auto">
            <a:xfrm>
              <a:off x="214282" y="3714752"/>
              <a:ext cx="2273300" cy="536575"/>
              <a:chOff x="3964" y="2071"/>
              <a:chExt cx="1484" cy="330"/>
            </a:xfrm>
            <a:grpFill/>
          </p:grpSpPr>
          <p:sp>
            <p:nvSpPr>
              <p:cNvPr id="33" name="AutoShape 9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AutoShape 10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" name="Text Box 31"/>
            <p:cNvSpPr txBox="1">
              <a:spLocks noChangeArrowheads="1"/>
            </p:cNvSpPr>
            <p:nvPr/>
          </p:nvSpPr>
          <p:spPr bwMode="black">
            <a:xfrm>
              <a:off x="241270" y="3714752"/>
              <a:ext cx="2200275" cy="52322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ru-RU" sz="1400" b="1" dirty="0"/>
                <a:t>Депрессанты (барбитураты)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14282" y="4357694"/>
            <a:ext cx="2273300" cy="536575"/>
            <a:chOff x="214282" y="3714752"/>
            <a:chExt cx="2273300" cy="536575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36" name="Group 8"/>
            <p:cNvGrpSpPr>
              <a:grpSpLocks/>
            </p:cNvGrpSpPr>
            <p:nvPr/>
          </p:nvGrpSpPr>
          <p:grpSpPr bwMode="auto">
            <a:xfrm>
              <a:off x="214282" y="3714752"/>
              <a:ext cx="2273300" cy="536575"/>
              <a:chOff x="3964" y="2071"/>
              <a:chExt cx="1484" cy="330"/>
            </a:xfrm>
            <a:grpFill/>
          </p:grpSpPr>
          <p:sp>
            <p:nvSpPr>
              <p:cNvPr id="38" name="AutoShape 9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AutoShape 10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" name="Text Box 31"/>
            <p:cNvSpPr txBox="1">
              <a:spLocks noChangeArrowheads="1"/>
            </p:cNvSpPr>
            <p:nvPr/>
          </p:nvSpPr>
          <p:spPr bwMode="black">
            <a:xfrm>
              <a:off x="241270" y="3714752"/>
              <a:ext cx="2200275" cy="52322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ru-RU" sz="1400" b="1" dirty="0"/>
                <a:t>Возбуждающие нервную систему 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571736" y="4357694"/>
            <a:ext cx="2273300" cy="536575"/>
            <a:chOff x="214282" y="3714752"/>
            <a:chExt cx="2273300" cy="536575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41" name="Group 8"/>
            <p:cNvGrpSpPr>
              <a:grpSpLocks/>
            </p:cNvGrpSpPr>
            <p:nvPr/>
          </p:nvGrpSpPr>
          <p:grpSpPr bwMode="auto">
            <a:xfrm>
              <a:off x="214282" y="3714752"/>
              <a:ext cx="2273300" cy="536575"/>
              <a:chOff x="3964" y="2071"/>
              <a:chExt cx="1484" cy="330"/>
            </a:xfrm>
            <a:grpFill/>
          </p:grpSpPr>
          <p:sp>
            <p:nvSpPr>
              <p:cNvPr id="43" name="AutoShape 9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AutoShape 10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" name="Text Box 31"/>
            <p:cNvSpPr txBox="1">
              <a:spLocks noChangeArrowheads="1"/>
            </p:cNvSpPr>
            <p:nvPr/>
          </p:nvSpPr>
          <p:spPr bwMode="black">
            <a:xfrm>
              <a:off x="241270" y="3835603"/>
              <a:ext cx="2200275" cy="30777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ru-RU" sz="1400" b="1" dirty="0"/>
                <a:t>Галлюциногены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285852" y="5143512"/>
            <a:ext cx="2273300" cy="536575"/>
            <a:chOff x="1285852" y="5143512"/>
            <a:chExt cx="2273300" cy="536575"/>
          </a:xfrm>
        </p:grpSpPr>
        <p:grpSp>
          <p:nvGrpSpPr>
            <p:cNvPr id="52" name="Group 8"/>
            <p:cNvGrpSpPr>
              <a:grpSpLocks/>
            </p:cNvGrpSpPr>
            <p:nvPr/>
          </p:nvGrpSpPr>
          <p:grpSpPr bwMode="auto">
            <a:xfrm>
              <a:off x="1285852" y="5143512"/>
              <a:ext cx="2273300" cy="536575"/>
              <a:chOff x="3964" y="2071"/>
              <a:chExt cx="1484" cy="330"/>
            </a:xfrm>
            <a:solidFill>
              <a:srgbClr val="FFFF00"/>
            </a:solidFill>
          </p:grpSpPr>
          <p:sp>
            <p:nvSpPr>
              <p:cNvPr id="54" name="AutoShape 9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" name="AutoShape 10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3" name="Text Box 31"/>
            <p:cNvSpPr txBox="1">
              <a:spLocks noChangeArrowheads="1"/>
            </p:cNvSpPr>
            <p:nvPr/>
          </p:nvSpPr>
          <p:spPr bwMode="black">
            <a:xfrm>
              <a:off x="1312840" y="5264363"/>
              <a:ext cx="2200275" cy="307777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ru-RU" sz="1400" b="1" dirty="0"/>
                <a:t>Марихуана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ru-RU" dirty="0" smtClean="0"/>
              <a:t>Больной или преступник? 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785926"/>
            <a:ext cx="42862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же он, наркоман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— преступник, которого надо ловить, сажать в тюрьму, или больной, которого надо лечить? Что заставляет его рисковать?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Наркомания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это болезнь, ее надо лечить. Она страшна тем, что растет как снежный ком: когда перестают действовать более легкие наркотики, наркоман переходит на тяжелые, в конечном счете это приводит к гибели тысяч молодых людей. Сегодня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нарко-маны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ушли в подполье. К этому привели запретительные меры, к которым от бессилия прибегают наши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правоохра-нительные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органы. Силы общества должны быть направлены на то, чтобы из наркоманов сделать не врагов, а союзников врачей и милиции”.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00438"/>
            <a:ext cx="4286250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3605">
            <a:off x="4657665" y="1148621"/>
            <a:ext cx="428628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3" grpId="0"/>
      <p:bldP spid="184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r>
              <a:rPr lang="ru-RU" dirty="0" smtClean="0"/>
              <a:t>Борьба с </a:t>
            </a:r>
            <a:r>
              <a:rPr lang="ru-RU" dirty="0" smtClean="0"/>
              <a:t>наркоманией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1071546"/>
            <a:ext cx="464343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26 июня — Всемирный день борьбы с наркоманией.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этот день весь мир говорит о том, что современное общество заражено тяжелейшей психической болезнью, которую надо лечить. Карательные меры не решают проблемы, хотя у представителей российской государственной власти на этот счет иное мнение.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Наркомания уже обрела статус социальной болезни. Она прогрессирует и поражает все слои населения. Никто достоверно не знает числа заболевших — официальные показатели можно назвать вершиной айсберга. Одни говорят, что эти цифры можно смело умножать на десять, другие — на пятьдесят. 97 процентов ВИЧ-инфицированных — наркоманы. Это болезнь молодежи, каждый десятый потребитель наркотиков — подросток до 18 лет. Специалисты утверждают, что не осталось ни одной школы, вуза, техникума, в которых не было бы подростков, больных наркоманией.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14422"/>
            <a:ext cx="4054107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r="11855" b="17968"/>
          <a:stretch>
            <a:fillRect/>
          </a:stretch>
        </p:blipFill>
        <p:spPr bwMode="auto">
          <a:xfrm>
            <a:off x="4857752" y="4000504"/>
            <a:ext cx="414340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09" grpId="0"/>
      <p:bldP spid="17409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</TotalTime>
  <Words>546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НАРКОМАНИЯ</vt:lpstr>
      <vt:lpstr>Наркомания в мире</vt:lpstr>
      <vt:lpstr>Что такое наркомания?</vt:lpstr>
      <vt:lpstr>Какие бывают наркотики?</vt:lpstr>
      <vt:lpstr>Больной или преступник? </vt:lpstr>
      <vt:lpstr>Борьба с наркоманией</vt:lpstr>
    </vt:vector>
  </TitlesOfParts>
  <Company>matrix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НАРКОМАНИЯ</dc:title>
  <dc:creator>Администратор</dc:creator>
  <cp:lastModifiedBy>Администратор</cp:lastModifiedBy>
  <cp:revision>9</cp:revision>
  <dcterms:created xsi:type="dcterms:W3CDTF">2010-10-26T11:36:43Z</dcterms:created>
  <dcterms:modified xsi:type="dcterms:W3CDTF">2010-10-26T13:00:20Z</dcterms:modified>
</cp:coreProperties>
</file>